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7" r:id="rId2"/>
  </p:sldMasterIdLst>
  <p:notesMasterIdLst>
    <p:notesMasterId r:id="rId23"/>
  </p:notesMasterIdLst>
  <p:sldIdLst>
    <p:sldId id="341" r:id="rId3"/>
    <p:sldId id="345" r:id="rId4"/>
    <p:sldId id="343" r:id="rId5"/>
    <p:sldId id="344" r:id="rId6"/>
    <p:sldId id="342" r:id="rId7"/>
    <p:sldId id="313" r:id="rId8"/>
    <p:sldId id="314" r:id="rId9"/>
    <p:sldId id="335" r:id="rId10"/>
    <p:sldId id="359" r:id="rId11"/>
    <p:sldId id="360" r:id="rId12"/>
    <p:sldId id="349" r:id="rId13"/>
    <p:sldId id="352" r:id="rId14"/>
    <p:sldId id="350" r:id="rId15"/>
    <p:sldId id="316" r:id="rId16"/>
    <p:sldId id="353" r:id="rId17"/>
    <p:sldId id="354" r:id="rId18"/>
    <p:sldId id="355" r:id="rId19"/>
    <p:sldId id="356" r:id="rId20"/>
    <p:sldId id="298" r:id="rId21"/>
    <p:sldId id="358" r:id="rId22"/>
  </p:sldIdLst>
  <p:sldSz cx="9144000" cy="6858000" type="screen4x3"/>
  <p:notesSz cx="6858000" cy="120570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1250" autoAdjust="0"/>
    <p:restoredTop sz="94660"/>
  </p:normalViewPr>
  <p:slideViewPr>
    <p:cSldViewPr snapToGrid="0">
      <p:cViewPr>
        <p:scale>
          <a:sx n="66" d="100"/>
          <a:sy n="66" d="100"/>
        </p:scale>
        <p:origin x="-123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221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6049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6049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3D70E-99A5-43D1-B8EC-7953DE0B7F9D}" type="datetimeFigureOut">
              <a:rPr lang="id-ID" smtClean="0"/>
              <a:pPr/>
              <a:t>23/03/2018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506538"/>
            <a:ext cx="5426075" cy="4070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5802462"/>
            <a:ext cx="5486400" cy="474746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452119"/>
            <a:ext cx="2971800" cy="6049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11452119"/>
            <a:ext cx="2971800" cy="6049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6CE95-31B1-4D2D-8A1C-95019153FB2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723377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59D40-277B-4673-B97F-B54F6D9108D6}" type="slidenum">
              <a:rPr kumimoji="0" lang="id-ID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id-ID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9057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7950" y="6356356"/>
            <a:ext cx="2057400" cy="365125"/>
          </a:xfrm>
        </p:spPr>
        <p:txBody>
          <a:bodyPr/>
          <a:lstStyle/>
          <a:p>
            <a:fld id="{793D1F40-7262-408C-8BD8-9532ACD04567}" type="datetime1">
              <a:rPr lang="id-ID" smtClean="0"/>
              <a:pPr/>
              <a:t>23/03/2018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ACB7-85C9-4895-81C3-525A8FECD88D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7" name="Picture 23"/>
          <p:cNvPicPr>
            <a:picLocks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8637" y="807869"/>
            <a:ext cx="1299714" cy="1389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9015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8B60-CAAE-44DE-BD49-D8D6385B543E}" type="datetime1">
              <a:rPr lang="id-ID" smtClean="0"/>
              <a:pPr/>
              <a:t>23/03/2018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ACB7-85C9-4895-81C3-525A8FECD88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20198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7DBE-45D3-4BA7-93B2-DA018C6EDFF1}" type="datetime1">
              <a:rPr lang="id-ID" smtClean="0"/>
              <a:pPr/>
              <a:t>23/03/2018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ACB7-85C9-4895-81C3-525A8FECD88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408858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8EF8-64F1-4644-8303-DC5E78131ADE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23/03/2018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003E-C13B-4BCA-A07A-B3EDC007158B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6328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8EF8-64F1-4644-8303-DC5E78131ADE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23/03/2018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003E-C13B-4BCA-A07A-B3EDC007158B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4821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8EF8-64F1-4644-8303-DC5E78131ADE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23/03/2018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003E-C13B-4BCA-A07A-B3EDC007158B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9383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8EF8-64F1-4644-8303-DC5E78131ADE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23/03/2018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003E-C13B-4BCA-A07A-B3EDC007158B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782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8EF8-64F1-4644-8303-DC5E78131ADE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23/03/2018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003E-C13B-4BCA-A07A-B3EDC007158B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38216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8EF8-64F1-4644-8303-DC5E78131ADE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23/03/2018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003E-C13B-4BCA-A07A-B3EDC007158B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7680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8EF8-64F1-4644-8303-DC5E78131ADE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23/03/2018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003E-C13B-4BCA-A07A-B3EDC007158B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75942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8EF8-64F1-4644-8303-DC5E78131ADE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23/03/2018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003E-C13B-4BCA-A07A-B3EDC007158B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533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4B31-359C-4F26-AF40-137BD483F5CA}" type="datetime1">
              <a:rPr lang="id-ID" smtClean="0"/>
              <a:pPr/>
              <a:t>23/03/2018</a:t>
            </a:fld>
            <a:endParaRPr lang="id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ACB7-85C9-4895-81C3-525A8FECD88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585470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8EF8-64F1-4644-8303-DC5E78131ADE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23/03/2018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003E-C13B-4BCA-A07A-B3EDC007158B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70470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8EF8-64F1-4644-8303-DC5E78131ADE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23/03/2018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003E-C13B-4BCA-A07A-B3EDC007158B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26768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8EF8-64F1-4644-8303-DC5E78131ADE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23/03/2018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003E-C13B-4BCA-A07A-B3EDC007158B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392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8995-8687-4620-BDD7-23C9B00DC002}" type="datetime1">
              <a:rPr lang="id-ID" smtClean="0"/>
              <a:pPr/>
              <a:t>23/03/2018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ACB7-85C9-4895-81C3-525A8FECD88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99582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99B-6262-4640-B586-0B64F097372D}" type="datetime1">
              <a:rPr lang="id-ID" smtClean="0"/>
              <a:pPr/>
              <a:t>23/03/2018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ACB7-85C9-4895-81C3-525A8FECD88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09787380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9231-C75F-44F5-ABDF-B5B5B4937C57}" type="datetime1">
              <a:rPr lang="id-ID" smtClean="0"/>
              <a:pPr/>
              <a:t>23/03/2018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ACB7-85C9-4895-81C3-525A8FECD88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28929562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7B5D-8087-449F-ABDB-5BA3F78C517C}" type="datetime1">
              <a:rPr lang="id-ID" smtClean="0"/>
              <a:pPr/>
              <a:t>23/03/2018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ACB7-85C9-4895-81C3-525A8FECD88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408639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C1DF-BF39-45AF-81DD-5363AB467CCF}" type="datetime1">
              <a:rPr lang="id-ID" smtClean="0"/>
              <a:pPr/>
              <a:t>23/03/2018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ACB7-85C9-4895-81C3-525A8FECD88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28037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6D8E-99E1-4CC7-B1D9-A7451E44E3DB}" type="datetime1">
              <a:rPr lang="id-ID" smtClean="0"/>
              <a:pPr/>
              <a:t>23/03/2018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ACB7-85C9-4895-81C3-525A8FECD88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64505533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958D-EF42-445C-BF08-E8CB2FDCC1D3}" type="datetime1">
              <a:rPr lang="id-ID" smtClean="0"/>
              <a:pPr/>
              <a:t>23/03/2018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ACB7-85C9-4895-81C3-525A8FECD88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50342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337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A46D3-9635-4020-A542-92D9BAA0073F}" type="datetime1">
              <a:rPr lang="id-ID" smtClean="0"/>
              <a:pPr/>
              <a:t>23/03/2018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Rectangle 17"/>
          <p:cNvSpPr/>
          <p:nvPr/>
        </p:nvSpPr>
        <p:spPr>
          <a:xfrm>
            <a:off x="-6032" y="6361373"/>
            <a:ext cx="9144000" cy="67073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463845"/>
            <a:ext cx="9144000" cy="394161"/>
          </a:xfrm>
          <a:prstGeom prst="rect">
            <a:avLst/>
          </a:prstGeom>
          <a:solidFill>
            <a:srgbClr val="0000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0">
              <a:solidFill>
                <a:srgbClr val="0000CC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" y="0"/>
            <a:ext cx="9156986" cy="7288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13"/>
          <a:srcRect l="8701" r="9618" b="86851"/>
          <a:stretch/>
        </p:blipFill>
        <p:spPr bwMode="auto">
          <a:xfrm>
            <a:off x="25114" y="-163809"/>
            <a:ext cx="9112854" cy="1296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AutoShape 2" descr="http://2.bp.blogspot.com/-5zPjsU4uSro/TarZRiGLypI/AAAAAAAAAFE/hLncUtWeIAU/s1600/Peta-Kota-madiu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sz="180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792"/>
            <a:ext cx="477370" cy="52618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25509" y="-9439"/>
            <a:ext cx="931478" cy="542964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-6032" y="6361373"/>
            <a:ext cx="9144000" cy="67073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6463845"/>
            <a:ext cx="9144000" cy="394161"/>
          </a:xfrm>
          <a:prstGeom prst="rect">
            <a:avLst/>
          </a:prstGeom>
          <a:solidFill>
            <a:srgbClr val="0000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0">
              <a:solidFill>
                <a:srgbClr val="0000CC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-19018" y="14702"/>
            <a:ext cx="9156986" cy="7288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7" name="AutoShape 2" descr="http://2.bp.blogspot.com/-5zPjsU4uSro/TarZRiGLypI/AAAAAAAAAFE/hLncUtWeIAU/s1600/Peta-Kota-madiu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sz="1800"/>
          </a:p>
        </p:txBody>
      </p:sp>
      <p:sp>
        <p:nvSpPr>
          <p:cNvPr id="40" name="Rectangle 39"/>
          <p:cNvSpPr/>
          <p:nvPr/>
        </p:nvSpPr>
        <p:spPr>
          <a:xfrm>
            <a:off x="0" y="629378"/>
            <a:ext cx="9144000" cy="67073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0">
              <a:solidFill>
                <a:prstClr val="white"/>
              </a:solidFill>
            </a:endParaRPr>
          </a:p>
        </p:txBody>
      </p:sp>
      <p:pic>
        <p:nvPicPr>
          <p:cNvPr id="34" name="Picture 2" descr="D:\LOGO\PEMKOT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0880" y="6180640"/>
            <a:ext cx="627165" cy="6789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8" name="Title 1"/>
          <p:cNvSpPr txBox="1">
            <a:spLocks/>
          </p:cNvSpPr>
          <p:nvPr/>
        </p:nvSpPr>
        <p:spPr>
          <a:xfrm>
            <a:off x="701413" y="6520123"/>
            <a:ext cx="3776703" cy="380753"/>
          </a:xfrm>
          <a:prstGeom prst="rect">
            <a:avLst/>
          </a:prstGeom>
          <a:noFill/>
          <a:ln>
            <a:miter lim="800000"/>
            <a:headEnd/>
            <a:tailEnd/>
          </a:ln>
          <a:extLst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id-ID" sz="1400" b="1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PEMERINTAH KOTA MADIUN</a:t>
            </a:r>
          </a:p>
          <a:p>
            <a:pPr algn="l">
              <a:defRPr/>
            </a:pPr>
            <a:r>
              <a:rPr lang="id-ID" sz="1400" b="1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Jl. Pahlawan 37 Kota Madiun</a:t>
            </a:r>
            <a:endParaRPr lang="id-ID" sz="1200" b="1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46903" y="646259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/>
                </a:solidFill>
              </a:defRPr>
            </a:lvl1pPr>
          </a:lstStyle>
          <a:p>
            <a:fld id="{A871ACB7-85C9-4895-81C3-525A8FECD88D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15379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117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8EF8-64F1-4644-8303-DC5E78131ADE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23/03/2018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6003E-C13B-4BCA-A07A-B3EDC007158B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6032" y="6361369"/>
            <a:ext cx="9144000" cy="67073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463841"/>
            <a:ext cx="9144000" cy="394161"/>
          </a:xfrm>
          <a:prstGeom prst="rect">
            <a:avLst/>
          </a:prstGeom>
          <a:solidFill>
            <a:srgbClr val="0000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0">
              <a:solidFill>
                <a:srgbClr val="0000CC"/>
              </a:solidFill>
            </a:endParaRPr>
          </a:p>
        </p:txBody>
      </p:sp>
      <p:pic>
        <p:nvPicPr>
          <p:cNvPr id="12" name="Picture 2" descr="D:\LOGO\PEMKOT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757" y="6167028"/>
            <a:ext cx="638255" cy="6909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Rectangle 12"/>
          <p:cNvSpPr/>
          <p:nvPr userDrawn="1"/>
        </p:nvSpPr>
        <p:spPr>
          <a:xfrm>
            <a:off x="1" y="0"/>
            <a:ext cx="9156986" cy="7288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id-ID" sz="1800" kern="0">
              <a:solidFill>
                <a:prstClr val="white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14"/>
          <a:srcRect l="8701" r="9618" b="86851"/>
          <a:stretch/>
        </p:blipFill>
        <p:spPr bwMode="auto">
          <a:xfrm>
            <a:off x="25114" y="-163809"/>
            <a:ext cx="9112854" cy="1296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AutoShape 2" descr="http://2.bp.blogspot.com/-5zPjsU4uSro/TarZRiGLypI/AAAAAAAAAFE/hLncUtWeIAU/s1600/Peta-Kota-madiun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sz="1800">
              <a:solidFill>
                <a:prstClr val="black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701413" y="6520123"/>
            <a:ext cx="3776703" cy="380753"/>
          </a:xfrm>
          <a:prstGeom prst="rect">
            <a:avLst/>
          </a:prstGeom>
          <a:noFill/>
          <a:ln>
            <a:miter lim="800000"/>
            <a:headEnd/>
            <a:tailEnd/>
          </a:ln>
          <a:extLst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id-ID" sz="1400" b="1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PEMERINTAH KOTA MADIUN</a:t>
            </a:r>
          </a:p>
          <a:p>
            <a:pPr algn="l">
              <a:defRPr/>
            </a:pPr>
            <a:r>
              <a:rPr lang="id-ID" sz="1400" b="1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Jl. Pahlawan 37 Kota Madiun</a:t>
            </a:r>
            <a:endParaRPr lang="id-ID" sz="1200" b="1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5973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ACB7-85C9-4895-81C3-525A8FECD88D}" type="slidenum">
              <a:rPr lang="id-ID" smtClean="0"/>
              <a:pPr/>
              <a:t>1</a:t>
            </a:fld>
            <a:endParaRPr lang="id-ID"/>
          </a:p>
        </p:txBody>
      </p:sp>
      <p:sp>
        <p:nvSpPr>
          <p:cNvPr id="6" name="Rectangle 5"/>
          <p:cNvSpPr/>
          <p:nvPr/>
        </p:nvSpPr>
        <p:spPr>
          <a:xfrm rot="10800000" flipV="1">
            <a:off x="0" y="2380394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4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PERSENTASI</a:t>
            </a:r>
            <a:endParaRPr lang="id-ID" sz="2400" b="1" dirty="0" smtClean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defRPr/>
            </a:pPr>
            <a:r>
              <a:rPr lang="id-ID" sz="24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PELAKSANA GOTONG ROYONG TERBAIK DAN BULAN BAKTI GOTONG ROYONG MASYARAKAT (BBGRM) XV </a:t>
            </a:r>
          </a:p>
          <a:p>
            <a:pPr algn="ctr">
              <a:lnSpc>
                <a:spcPct val="150000"/>
              </a:lnSpc>
              <a:defRPr/>
            </a:pPr>
            <a:r>
              <a:rPr lang="id-ID" sz="24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DAN HARI KESATUAN GERAK(HKG) PKK KE-46 </a:t>
            </a:r>
            <a:endParaRPr lang="en-US" sz="2400" b="1" dirty="0" smtClean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sz="24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KELURAHAN BANJAREJO KECAMATAN TAMAN KOTA MADIUN</a:t>
            </a:r>
            <a:endParaRPr lang="id-ID" sz="2400" b="1" dirty="0" smtClean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defRPr/>
            </a:pPr>
            <a:r>
              <a:rPr lang="id-ID" sz="24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PROVINSI JAWA TIMUR TAHUN 2018</a:t>
            </a:r>
            <a:endParaRPr lang="en-US" sz="2400" b="1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ACB7-85C9-4895-81C3-525A8FECD88D}" type="slidenum">
              <a:rPr lang="id-ID" smtClean="0"/>
              <a:pPr/>
              <a:t>10</a:t>
            </a:fld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-682171" y="-27969029"/>
            <a:ext cx="98261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98474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indent="-404813" algn="just">
              <a:buFont typeface="Wingdings" pitchFamily="2" charset="2"/>
              <a:buChar char="v"/>
            </a:pPr>
            <a:r>
              <a:rPr lang="en-US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Lembaga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Kelurahan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(LKK) </a:t>
            </a:r>
          </a:p>
          <a:p>
            <a:pPr marL="463550" indent="-404813" algn="just"/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  <a:r>
              <a:rPr lang="en-US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Manfaat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LKK</a:t>
            </a:r>
          </a:p>
          <a:p>
            <a:pPr marL="463550" lvl="2" indent="-404813" algn="just"/>
            <a:r>
              <a:rPr lang="en-US" sz="2400" dirty="0" smtClean="0"/>
              <a:t>         </a:t>
            </a:r>
            <a:r>
              <a:rPr lang="en-US" sz="2400" i="1" dirty="0" smtClean="0"/>
              <a:t>-  </a:t>
            </a:r>
            <a:r>
              <a:rPr lang="en-US" sz="2400" i="1" dirty="0" err="1" smtClean="0"/>
              <a:t>Mampu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Memberikan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Pinjaman</a:t>
            </a:r>
            <a:r>
              <a:rPr lang="en-US" sz="2400" i="1" dirty="0" smtClean="0"/>
              <a:t>  Yang </a:t>
            </a:r>
            <a:r>
              <a:rPr lang="en-US" sz="2400" i="1" dirty="0" err="1" smtClean="0"/>
              <a:t>Cukup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Buat</a:t>
            </a:r>
            <a:endParaRPr lang="en-US" sz="2400" i="1" dirty="0" smtClean="0"/>
          </a:p>
          <a:p>
            <a:pPr marL="463550" lvl="2" indent="-404813" algn="just"/>
            <a:r>
              <a:rPr lang="en-US" sz="2400" i="1" dirty="0" smtClean="0"/>
              <a:t>             Modal Usaha  SD  </a:t>
            </a:r>
            <a:r>
              <a:rPr lang="en-US" sz="2400" i="1" dirty="0" err="1" smtClean="0"/>
              <a:t>Rp</a:t>
            </a:r>
            <a:r>
              <a:rPr lang="en-US" sz="2400" i="1" dirty="0" smtClean="0"/>
              <a:t>. 7.000.000,-</a:t>
            </a:r>
          </a:p>
          <a:p>
            <a:pPr marL="463550" lvl="2" indent="-404813" algn="just"/>
            <a:r>
              <a:rPr lang="en-US" sz="2400" i="1" dirty="0" smtClean="0"/>
              <a:t>         - </a:t>
            </a:r>
            <a:r>
              <a:rPr lang="en-US" sz="2400" i="1" dirty="0" err="1" smtClean="0"/>
              <a:t>Mampu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Membentengi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Warga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Masyarakat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Jatuh</a:t>
            </a:r>
            <a:r>
              <a:rPr lang="en-US" sz="2400" i="1" dirty="0" smtClean="0"/>
              <a:t> </a:t>
            </a:r>
          </a:p>
          <a:p>
            <a:pPr marL="463550" lvl="2" indent="-404813" algn="just"/>
            <a:r>
              <a:rPr lang="en-US" sz="2400" i="1" dirty="0" smtClean="0"/>
              <a:t>             </a:t>
            </a:r>
            <a:r>
              <a:rPr lang="en-US" sz="2400" i="1" dirty="0" err="1" smtClean="0"/>
              <a:t>Dalam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Calo-calo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Rentenir</a:t>
            </a:r>
            <a:r>
              <a:rPr lang="en-US" sz="2400" i="1" dirty="0" smtClean="0"/>
              <a:t>. </a:t>
            </a:r>
          </a:p>
          <a:p>
            <a:pPr marL="463550" lvl="2" indent="-404813" algn="just"/>
            <a:endParaRPr lang="en-US" sz="24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63550" lvl="0" indent="-404813" algn="just">
              <a:buFont typeface="Wingdings" pitchFamily="2" charset="2"/>
              <a:buChar char="v"/>
            </a:pP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UPK (Unit </a:t>
            </a:r>
            <a:r>
              <a:rPr lang="en-US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Pengelola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 "NOWOREJO“</a:t>
            </a:r>
          </a:p>
          <a:p>
            <a:pPr marL="463550" indent="-404813" algn="just"/>
            <a:r>
              <a:rPr lang="en-US" sz="2400" dirty="0" smtClean="0"/>
              <a:t>           - Modal Di </a:t>
            </a:r>
            <a:r>
              <a:rPr lang="en-US" sz="2400" dirty="0" err="1" smtClean="0"/>
              <a:t>Awal</a:t>
            </a:r>
            <a:r>
              <a:rPr lang="en-US" sz="2400" dirty="0" smtClean="0"/>
              <a:t> 15.500.000,- </a:t>
            </a:r>
          </a:p>
          <a:p>
            <a:pPr marL="463550" indent="-404813" algn="just"/>
            <a:r>
              <a:rPr lang="en-US" sz="2400" dirty="0" smtClean="0"/>
              <a:t>           - Modal </a:t>
            </a:r>
            <a:r>
              <a:rPr lang="en-US" sz="2400" dirty="0" err="1" smtClean="0"/>
              <a:t>Tambahan</a:t>
            </a:r>
            <a:r>
              <a:rPr lang="en-US" sz="2400" dirty="0" smtClean="0"/>
              <a:t> 43.500.000,-. </a:t>
            </a:r>
          </a:p>
          <a:p>
            <a:pPr marL="463550" indent="-404813" algn="just"/>
            <a:r>
              <a:rPr lang="en-US" sz="2400" dirty="0" smtClean="0"/>
              <a:t>           - Modal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139.700.000,-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ACB7-85C9-4895-81C3-525A8FECD88D}" type="slidenum">
              <a:rPr lang="id-ID" smtClean="0"/>
              <a:pPr/>
              <a:t>11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435429" y="232229"/>
            <a:ext cx="8461828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n-US" sz="2000" b="1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id-ID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Kegiatan Kelompok UPPKS “ASRI” dan TERATE”</a:t>
            </a:r>
            <a:endParaRPr lang="en-US" sz="24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Kelompok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Tani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id-ID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Wargo Makmur</a:t>
            </a:r>
            <a:endParaRPr lang="en-US" sz="24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id-ID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Kelompok Mandiri Pangan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Jl.Banjarwaru</a:t>
            </a:r>
            <a:endParaRPr lang="en-US" sz="24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id-ID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Kawasan Rumah Pangan Lestari (KRPL) “Banjarejo Asri”</a:t>
            </a:r>
            <a:endParaRPr lang="en-US" sz="24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Adanya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Karang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Kitri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/ </a:t>
            </a:r>
            <a:r>
              <a:rPr lang="en-US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Sayuran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Organik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Griya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Kencana</a:t>
            </a:r>
            <a:r>
              <a:rPr lang="fi-FI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4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fi-FI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Bank Sampah "GRIYA KENCANA” dan Bank Sampah</a:t>
            </a:r>
          </a:p>
          <a:p>
            <a:pPr algn="just">
              <a:lnSpc>
                <a:spcPct val="150000"/>
              </a:lnSpc>
            </a:pPr>
            <a:r>
              <a:rPr lang="fi-FI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“Sejati”</a:t>
            </a:r>
            <a:endParaRPr lang="fi-FI" sz="20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>
              <a:buFont typeface="Wingdings" pitchFamily="2" charset="2"/>
              <a:buChar char="§"/>
            </a:pPr>
            <a:r>
              <a:rPr lang="fi-FI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id-ID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Daur ulang sampah</a:t>
            </a:r>
            <a:endParaRPr lang="en-US" sz="20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>
              <a:buFont typeface="Wingdings" pitchFamily="2" charset="2"/>
              <a:buChar char="§"/>
            </a:pP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id-ID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Pemilihan sampah</a:t>
            </a:r>
            <a:endParaRPr lang="en-US" sz="20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>
              <a:buFont typeface="Wingdings" pitchFamily="2" charset="2"/>
              <a:buChar char="§"/>
            </a:pP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id-ID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Tabungan</a:t>
            </a:r>
            <a:endParaRPr lang="en-US" sz="20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>
              <a:buFont typeface="Wingdings" pitchFamily="2" charset="2"/>
              <a:buChar char="§"/>
            </a:pP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id-ID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Pelatihan</a:t>
            </a:r>
            <a:endParaRPr lang="en-US" sz="20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>
              <a:buFont typeface="Wingdings" pitchFamily="2" charset="2"/>
              <a:buChar char="§"/>
            </a:pP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id-ID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Penanaman bibit organik</a:t>
            </a:r>
            <a:endParaRPr lang="fi-FI" sz="20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2000" b="1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24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en-US" sz="24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ACB7-85C9-4895-81C3-525A8FECD88D}" type="slidenum">
              <a:rPr lang="id-ID" smtClean="0"/>
              <a:pPr/>
              <a:t>12</a:t>
            </a:fld>
            <a:endParaRPr lang="id-ID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" y="769258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lvl="0" indent="457200" algn="just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id-ID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Konsep </a:t>
            </a:r>
            <a:r>
              <a:rPr lang="fi-FI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Kawasan Rumah Pangan Lestari</a:t>
            </a:r>
            <a:r>
              <a:rPr lang="id-ID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(KRPL)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indent="45720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</a:t>
            </a:r>
            <a:r>
              <a:rPr kumimoji="0" lang="id-ID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Pemanfaatan halaman pekarangan dengan Konsep Kawasan Rumah Pangan</a:t>
            </a:r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lvl="0" indent="45720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    </a:t>
            </a:r>
            <a:r>
              <a:rPr lang="id-ID" i="1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Lestari</a:t>
            </a:r>
            <a:r>
              <a:rPr lang="en-US" i="1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(</a:t>
            </a:r>
            <a:r>
              <a:rPr lang="id-ID" i="1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KRPL) dengan kelompok sasaran adalah kelompok wanita/PKK</a:t>
            </a:r>
            <a:r>
              <a:rPr lang="id-ID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r>
              <a:rPr lang="en-US" i="1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id-ID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2757713"/>
            <a:ext cx="896982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indent="-404813" algn="just">
              <a:buFont typeface="Wingdings" pitchFamily="2" charset="2"/>
              <a:buChar char="v"/>
            </a:pPr>
            <a:r>
              <a:rPr lang="id-ID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Usaha Ekonomi Produktif (UEP) </a:t>
            </a:r>
            <a:endParaRPr lang="en-US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id-ID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diantaranya :</a:t>
            </a:r>
            <a:endParaRPr lang="en-US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id-ID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Pembuatan Tahu Crispy “BAROKAH”</a:t>
            </a:r>
            <a:endParaRPr lang="en-US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id-ID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PembuatanTelur Asin </a:t>
            </a:r>
            <a:endParaRPr lang="en-US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id-ID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Budidaya Tanaman Sayur bekerjasama dengan</a:t>
            </a:r>
            <a:endParaRPr lang="en-US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/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id-ID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Program</a:t>
            </a: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KRPL</a:t>
            </a:r>
            <a:endParaRPr lang="en-US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id-ID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Industri Tempe dan Tahu (KUBE)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id-ID" sz="2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Pembuatan Sambel Pecel dan Madu Mongso </a:t>
            </a:r>
            <a:endParaRPr lang="en-US" sz="2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ACB7-85C9-4895-81C3-525A8FECD88D}" type="slidenum">
              <a:rPr lang="id-ID" smtClean="0"/>
              <a:pPr/>
              <a:t>13</a:t>
            </a:fld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290286" y="1132114"/>
            <a:ext cx="8563428" cy="4002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n-US" sz="2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USAHA TERNAK                </a:t>
            </a:r>
          </a:p>
          <a:p>
            <a:pPr lvl="3" algn="just">
              <a:buFont typeface="Arial" pitchFamily="34" charset="0"/>
              <a:buChar char="•"/>
            </a:pP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id-ID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Ternak Kambing</a:t>
            </a:r>
            <a:endParaRPr lang="en-US" sz="24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3" algn="just">
              <a:buFont typeface="Arial" pitchFamily="34" charset="0"/>
              <a:buChar char="•"/>
            </a:pP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id-ID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Ternak 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Sapi</a:t>
            </a:r>
            <a:endParaRPr lang="en-US" sz="24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3" algn="just">
              <a:buFont typeface="Arial" pitchFamily="34" charset="0"/>
              <a:buChar char="•"/>
            </a:pP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id-ID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Ternak </a:t>
            </a: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Ikan</a:t>
            </a:r>
            <a:endParaRPr lang="en-US" sz="24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3" algn="just">
              <a:buFont typeface="Arial" pitchFamily="34" charset="0"/>
              <a:buChar char="•"/>
            </a:pP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id-ID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Ternak Ayam</a:t>
            </a:r>
          </a:p>
          <a:p>
            <a:pPr lvl="3" algn="just">
              <a:buFont typeface="Arial" pitchFamily="34" charset="0"/>
              <a:buChar char="•"/>
            </a:pPr>
            <a:r>
              <a:rPr lang="id-ID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Telur Puyuh</a:t>
            </a:r>
            <a:endParaRPr lang="en-US" sz="24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3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115000"/>
              </a:lnSpc>
            </a:pPr>
            <a:endParaRPr lang="en-US" sz="1200" dirty="0" smtClean="0"/>
          </a:p>
          <a:p>
            <a:pPr algn="ctr">
              <a:lnSpc>
                <a:spcPct val="115000"/>
              </a:lnSpc>
            </a:pPr>
            <a:endParaRPr lang="en-US" sz="1200" dirty="0" smtClean="0"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</a:pPr>
            <a:endParaRPr lang="en-US" sz="1400" dirty="0" smtClean="0"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US" sz="1600" dirty="0">
              <a:ea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49371" y="1262743"/>
            <a:ext cx="31350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n-US" sz="2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USAHA JASA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905829" y="1727201"/>
            <a:ext cx="2801257" cy="570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id-ID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Konvesi</a:t>
            </a:r>
            <a:endParaRPr lang="en-US" sz="24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05829" y="2235201"/>
            <a:ext cx="3439884" cy="570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id-ID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Penjahit</a:t>
            </a:r>
            <a:endParaRPr lang="en-US" sz="24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LOGO\PEMKO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56" y="6167028"/>
            <a:ext cx="638255" cy="6909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36089" y="-27321"/>
            <a:ext cx="91079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425700" algn="l"/>
              </a:tabLst>
              <a:defRPr/>
            </a:pPr>
            <a:r>
              <a:rPr kumimoji="0" lang="id-ID" sz="3300" b="0" i="0" u="none" strike="noStrike" kern="0" cap="none" normalizeH="0" baseline="0" noProof="0" dirty="0" smtClean="0">
                <a:ln w="28575">
                  <a:solidFill>
                    <a:prstClr val="black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Eras Bold ITC" panose="020B0907030504020204" pitchFamily="34" charset="0"/>
              </a:rPr>
              <a:t>BIDANG SOSIAL, BUDAYA DAN AGAMA</a:t>
            </a:r>
            <a:endParaRPr kumimoji="0" lang="id-ID" sz="3300" b="0" i="0" u="none" strike="noStrike" kern="0" cap="none" normalizeH="0" baseline="0" noProof="0" dirty="0">
              <a:ln w="28575">
                <a:solidFill>
                  <a:prstClr val="black"/>
                </a:solidFill>
              </a:ln>
              <a:solidFill>
                <a:srgbClr val="FFFF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uLnTx/>
              <a:uFillTx/>
              <a:latin typeface="Eras Bold ITC" panose="020B09070305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53143"/>
            <a:ext cx="914400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8975" lvl="0" indent="-403225">
              <a:lnSpc>
                <a:spcPct val="150000"/>
              </a:lnSpc>
              <a:buFont typeface="Wingdings" pitchFamily="2" charset="2"/>
              <a:buChar char="v"/>
              <a:tabLst>
                <a:tab pos="688975" algn="l"/>
              </a:tabLst>
            </a:pPr>
            <a:r>
              <a:rPr lang="id-ID" sz="2400" cap="sm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Penyuluhan kesehatan </a:t>
            </a:r>
            <a:r>
              <a:rPr lang="id-ID" sz="2400" b="1" cap="sm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1603375" lvl="2" indent="-403225" algn="just">
              <a:buFont typeface="Arial" pitchFamily="34" charset="0"/>
              <a:buChar char="•"/>
              <a:tabLst>
                <a:tab pos="688975" algn="l"/>
              </a:tabLst>
            </a:pPr>
            <a:r>
              <a:rPr lang="id-ID" cap="smal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Sosialisasi </a:t>
            </a:r>
            <a:r>
              <a:rPr lang="en-US" cap="smal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cap="smal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HIV &amp; AIDS </a:t>
            </a:r>
            <a:r>
              <a:rPr lang="en-US" cap="smal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cap="smal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PokJa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IV TP PKK </a:t>
            </a:r>
            <a:r>
              <a:rPr lang="en-US" cap="smal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id-ID" cap="smal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PKK, Karang Werda, Remaja, Pelajar, Lingkunga</a:t>
            </a:r>
            <a:r>
              <a:rPr lang="en-US" cap="smal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n)</a:t>
            </a:r>
          </a:p>
          <a:p>
            <a:pPr marL="1603375" lvl="2" indent="-403225">
              <a:lnSpc>
                <a:spcPct val="150000"/>
              </a:lnSpc>
              <a:buFont typeface="Arial" pitchFamily="34" charset="0"/>
              <a:buChar char="•"/>
              <a:tabLst>
                <a:tab pos="688975" algn="l"/>
              </a:tabLst>
            </a:pPr>
            <a:r>
              <a:rPr lang="id-ID" cap="smal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PHBS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2699659"/>
            <a:ext cx="9144001" cy="3008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8975" indent="-403225">
              <a:lnSpc>
                <a:spcPts val="3300"/>
              </a:lnSpc>
              <a:buFont typeface="Wingdings" pitchFamily="2" charset="2"/>
              <a:buChar char="v"/>
              <a:tabLst>
                <a:tab pos="688975" algn="l"/>
              </a:tabLst>
            </a:pPr>
            <a:r>
              <a:rPr lang="en-US" sz="2400" dirty="0" smtClean="0"/>
              <a:t> </a:t>
            </a:r>
            <a:r>
              <a:rPr lang="id-ID" sz="2400" dirty="0" smtClean="0"/>
              <a:t>Karang Werda “ISMOYO” yang merupakan wadah kegiatan lansia </a:t>
            </a:r>
            <a:endParaRPr lang="en-US" sz="2400" dirty="0" smtClean="0"/>
          </a:p>
          <a:p>
            <a:pPr marL="1603375" lvl="2" indent="-403225">
              <a:buFont typeface="Arial" pitchFamily="34" charset="0"/>
              <a:buChar char="•"/>
              <a:tabLst>
                <a:tab pos="688975" algn="l"/>
              </a:tabLst>
            </a:pPr>
            <a:r>
              <a:rPr lang="id-ID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Pemeriksaan Kesehatan </a:t>
            </a:r>
            <a:endParaRPr lang="en-US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603375" lvl="2" indent="-403225">
              <a:buFont typeface="Arial" pitchFamily="34" charset="0"/>
              <a:buChar char="•"/>
              <a:tabLst>
                <a:tab pos="688975" algn="l"/>
              </a:tabLst>
            </a:pPr>
            <a:r>
              <a:rPr lang="id-ID" i="1" cap="smal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Penyuluhan Kesehatan Bagi Lanjut Usi</a:t>
            </a:r>
            <a:r>
              <a:rPr lang="en-US" i="1" cap="smal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 </a:t>
            </a:r>
          </a:p>
          <a:p>
            <a:pPr marL="1603375" lvl="2" indent="-403225">
              <a:buFont typeface="Arial" pitchFamily="34" charset="0"/>
              <a:buChar char="•"/>
              <a:tabLst>
                <a:tab pos="688975" algn="l"/>
              </a:tabLst>
            </a:pPr>
            <a:r>
              <a:rPr lang="id-ID" i="1" cap="smal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Kelompok Senam Lansia</a:t>
            </a:r>
            <a:endParaRPr lang="en-US" i="1" cap="small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603375" lvl="2" indent="-403225">
              <a:buFont typeface="Arial" pitchFamily="34" charset="0"/>
              <a:buChar char="•"/>
              <a:tabLst>
                <a:tab pos="688975" algn="l"/>
              </a:tabLst>
            </a:pPr>
            <a:r>
              <a:rPr lang="id-ID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Pelatihan </a:t>
            </a:r>
            <a:r>
              <a:rPr lang="en-US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Pemijatan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Bayi</a:t>
            </a:r>
            <a:r>
              <a:rPr lang="id-ID" i="1" cap="smal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i="1" cap="small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603375" lvl="2" indent="-403225">
              <a:buFont typeface="Arial" pitchFamily="34" charset="0"/>
              <a:buChar char="•"/>
              <a:tabLst>
                <a:tab pos="688975" algn="l"/>
              </a:tabLst>
            </a:pPr>
            <a:r>
              <a:rPr lang="en-US" i="1" cap="smal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Memandikan</a:t>
            </a:r>
            <a:r>
              <a:rPr lang="en-US" i="1" cap="smal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i="1" cap="smal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Bayi</a:t>
            </a:r>
            <a:endParaRPr lang="en-US" i="1" cap="small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603375" lvl="2" indent="-403225">
              <a:buFont typeface="Arial" pitchFamily="34" charset="0"/>
              <a:buChar char="•"/>
              <a:tabLst>
                <a:tab pos="688975" algn="l"/>
              </a:tabLst>
            </a:pPr>
            <a:r>
              <a:rPr lang="id-ID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Pelatihan Perawatan Bayi </a:t>
            </a:r>
            <a:endParaRPr lang="en-US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603375" lvl="2" indent="-403225">
              <a:buFont typeface="Arial" pitchFamily="34" charset="0"/>
              <a:buChar char="•"/>
              <a:tabLst>
                <a:tab pos="688975" algn="l"/>
              </a:tabLst>
            </a:pPr>
            <a:r>
              <a:rPr lang="en-US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Kelompok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Kakek Nenek Asuh</a:t>
            </a:r>
            <a:endParaRPr lang="en-US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603375" lvl="2" indent="-403225">
              <a:buFont typeface="Arial" pitchFamily="34" charset="0"/>
              <a:buChar char="•"/>
              <a:tabLst>
                <a:tab pos="688975" algn="l"/>
              </a:tabLst>
            </a:pPr>
            <a:r>
              <a:rPr lang="id-ID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Kegiatan Pangrukti Layon</a:t>
            </a:r>
            <a:endParaRPr lang="en-US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603375" lvl="2" indent="-403225">
              <a:buFont typeface="Arial" pitchFamily="34" charset="0"/>
              <a:buChar char="•"/>
              <a:tabLst>
                <a:tab pos="688975" algn="l"/>
              </a:tabLst>
            </a:pPr>
            <a:r>
              <a:rPr lang="en-US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Peserta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Lomba Panembrom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</a:p>
        </p:txBody>
      </p:sp>
      <p:sp>
        <p:nvSpPr>
          <p:cNvPr id="9" name="Rectangle 8"/>
          <p:cNvSpPr/>
          <p:nvPr/>
        </p:nvSpPr>
        <p:spPr>
          <a:xfrm>
            <a:off x="-420914" y="2136339"/>
            <a:ext cx="9564914" cy="570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6175" lvl="1" indent="-403225">
              <a:lnSpc>
                <a:spcPct val="150000"/>
              </a:lnSpc>
              <a:buFont typeface="Wingdings" pitchFamily="2" charset="2"/>
              <a:buChar char="v"/>
              <a:tabLst>
                <a:tab pos="688975" algn="l"/>
              </a:tabLst>
            </a:pP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Dasosena (Dana Sosial Serba Guna)</a:t>
            </a:r>
            <a:endParaRPr lang="id-ID" i="1" cap="small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205704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229" y="870857"/>
            <a:ext cx="8708571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8975" indent="-403225">
              <a:lnSpc>
                <a:spcPct val="150000"/>
              </a:lnSpc>
              <a:buFont typeface="Wingdings" pitchFamily="2" charset="2"/>
              <a:buChar char="v"/>
              <a:tabLst>
                <a:tab pos="688975" algn="l"/>
              </a:tabLst>
            </a:pPr>
            <a:r>
              <a:rPr lang="id-ID" sz="2800" dirty="0" smtClean="0"/>
              <a:t>Kelurahan</a:t>
            </a:r>
            <a:r>
              <a:rPr lang="en-US" sz="2800" dirty="0" smtClean="0"/>
              <a:t> </a:t>
            </a:r>
            <a:r>
              <a:rPr lang="en-US" sz="2800" dirty="0" err="1" smtClean="0"/>
              <a:t>banjarejo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Kelurahan</a:t>
            </a:r>
            <a:r>
              <a:rPr lang="en-US" sz="2800" dirty="0" smtClean="0"/>
              <a:t> </a:t>
            </a:r>
            <a:r>
              <a:rPr lang="id-ID" sz="2800" dirty="0" smtClean="0"/>
              <a:t> Siaga Aktif </a:t>
            </a:r>
            <a:endParaRPr lang="en-US" sz="2800" dirty="0" smtClean="0"/>
          </a:p>
          <a:p>
            <a:pPr marL="1146175" lvl="1" indent="-403225">
              <a:buFont typeface="Arial" pitchFamily="34" charset="0"/>
              <a:buChar char="•"/>
              <a:tabLst>
                <a:tab pos="688975" algn="l"/>
              </a:tabLst>
            </a:pP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Mampu</a:t>
            </a:r>
            <a:r>
              <a:rPr lang="id-ID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mengakses pelayanan kesehatan dasar,</a:t>
            </a:r>
            <a:endParaRPr lang="en-US" sz="20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6175" lvl="1" indent="-403225">
              <a:buFont typeface="Arial" pitchFamily="34" charset="0"/>
              <a:buChar char="•"/>
              <a:tabLst>
                <a:tab pos="688975" algn="l"/>
              </a:tabLst>
            </a:pP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id-ID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emberdayakan masyarakat mau peduli dan tanggap</a:t>
            </a:r>
            <a:endParaRPr lang="en-US" sz="20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6175" lvl="1" indent="-403225">
              <a:buFont typeface="Arial" pitchFamily="34" charset="0"/>
              <a:buChar char="•"/>
              <a:tabLst>
                <a:tab pos="688975" algn="l"/>
              </a:tabLst>
            </a:pP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id-ID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ampu mengatasi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permasalahan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endParaRPr lang="en-US" sz="20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6175" lvl="1" indent="-403225">
              <a:buFont typeface="Arial" pitchFamily="34" charset="0"/>
              <a:buChar char="•"/>
              <a:tabLst>
                <a:tab pos="688975" algn="l"/>
              </a:tabLst>
            </a:pP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id-ID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engembangkan upaya kesehatan bersumberdaya masyarakat (</a:t>
            </a:r>
            <a:r>
              <a:rPr lang="id-ID" sz="2000" i="1" dirty="0" smtClean="0"/>
              <a:t>UKBM)</a:t>
            </a:r>
            <a:endParaRPr lang="en-US" sz="2000" i="1" dirty="0" smtClean="0"/>
          </a:p>
          <a:p>
            <a:pPr marL="1146175" lvl="1" indent="-403225">
              <a:tabLst>
                <a:tab pos="688975" algn="l"/>
              </a:tabLst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88975" lvl="0" indent="-344488">
              <a:buFont typeface="Wingdings" pitchFamily="2" charset="2"/>
              <a:buChar char="v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Pos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Keluarga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Poskeskel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688975" lvl="0" indent="-344488"/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Penyuluhan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dilaksanakan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d</a:t>
            </a: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Poskeskel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diantaranya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688975" lvl="0" indent="-344488"/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6175" lvl="1" indent="-344488">
              <a:buFont typeface="Arial" pitchFamily="34" charset="0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Gerakan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Cuci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Tangan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Pakai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Sabun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(CTPS),</a:t>
            </a:r>
          </a:p>
          <a:p>
            <a:pPr marL="1146175" lvl="1" indent="-344488">
              <a:buFont typeface="Arial" pitchFamily="34" charset="0"/>
              <a:buChar char="•"/>
            </a:pP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Gerakan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Sikat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Gigi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Pagi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Malam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Gersipama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), </a:t>
            </a:r>
          </a:p>
          <a:p>
            <a:pPr marL="1146175" lvl="1" indent="-344488">
              <a:buFont typeface="Arial" pitchFamily="34" charset="0"/>
              <a:buChar char="•"/>
            </a:pP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Perilaku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Hidup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bersih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Sehat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(PHBS)</a:t>
            </a:r>
          </a:p>
          <a:p>
            <a:pPr marL="1146175" lvl="1" indent="-344488">
              <a:buFont typeface="Arial" pitchFamily="34" charset="0"/>
              <a:buChar char="•"/>
            </a:pP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Sanitasi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Total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Berbasis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Masyarakat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(STBM)</a:t>
            </a:r>
          </a:p>
          <a:p>
            <a:pPr marL="688975" lvl="0" indent="-344488"/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</a:p>
          <a:p>
            <a:pPr marL="688975" indent="-344488">
              <a:lnSpc>
                <a:spcPct val="150000"/>
              </a:lnSpc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54743"/>
            <a:ext cx="9144000" cy="4393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03375" lvl="2" indent="-344488">
              <a:lnSpc>
                <a:spcPct val="150000"/>
              </a:lnSpc>
              <a:buFont typeface="Wingdings" pitchFamily="2" charset="2"/>
              <a:buChar char="v"/>
            </a:pPr>
            <a:r>
              <a:rPr lang="id-ID" sz="2400" dirty="0" smtClean="0"/>
              <a:t>Paguyuban TB "GAGAS WARAS“</a:t>
            </a:r>
            <a:endParaRPr lang="en-US" sz="2400" dirty="0" smtClean="0"/>
          </a:p>
          <a:p>
            <a:pPr marL="2517775" lvl="4" indent="-344488">
              <a:buFont typeface="Arial" pitchFamily="34" charset="0"/>
              <a:buChar char="•"/>
            </a:pPr>
            <a:r>
              <a:rPr lang="en-US" sz="2400" dirty="0" smtClean="0"/>
              <a:t>M</a:t>
            </a:r>
            <a:r>
              <a:rPr lang="id-ID" sz="2400" dirty="0" smtClean="0"/>
              <a:t>enemukan secara dini penderita Tuberkulosis</a:t>
            </a:r>
            <a:endParaRPr lang="en-US" sz="2400" dirty="0" smtClean="0"/>
          </a:p>
          <a:p>
            <a:pPr marL="2517775" lvl="4" indent="-344488">
              <a:buFont typeface="Arial" pitchFamily="34" charset="0"/>
              <a:buChar char="•"/>
            </a:pPr>
            <a:r>
              <a:rPr lang="id-ID" sz="2400" dirty="0" smtClean="0"/>
              <a:t>Mendapingi/ memotivasi penderita Tuberkulosis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2517775" lvl="4" indent="-344488">
              <a:buFont typeface="Arial" pitchFamily="34" charset="0"/>
              <a:buChar char="•"/>
            </a:pPr>
            <a:r>
              <a:rPr lang="en-US" sz="2400" dirty="0" smtClean="0"/>
              <a:t>M</a:t>
            </a:r>
            <a:r>
              <a:rPr lang="id-ID" sz="2400" dirty="0" smtClean="0"/>
              <a:t>elaporkan keberadaan pasien Tuberkulosis</a:t>
            </a:r>
            <a:endParaRPr lang="en-US" sz="2400" dirty="0" smtClean="0"/>
          </a:p>
          <a:p>
            <a:pPr marL="2517775" lvl="4" indent="-344488">
              <a:buFont typeface="Arial" pitchFamily="34" charset="0"/>
              <a:buChar char="•"/>
            </a:pPr>
            <a:r>
              <a:rPr lang="id-ID" sz="2400" dirty="0" smtClean="0"/>
              <a:t>Mengkonsultasikan</a:t>
            </a:r>
            <a:endParaRPr lang="en-US" sz="2400" dirty="0" smtClean="0"/>
          </a:p>
          <a:p>
            <a:pPr marL="2517775" lvl="4" indent="-344488">
              <a:buFont typeface="Arial" pitchFamily="34" charset="0"/>
              <a:buChar char="•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603375" lvl="2" indent="-403225">
              <a:lnSpc>
                <a:spcPts val="3300"/>
              </a:lnSpc>
              <a:buFont typeface="Wingdings" pitchFamily="2" charset="2"/>
              <a:buChar char="v"/>
              <a:tabLst>
                <a:tab pos="688975" algn="l"/>
              </a:tabLst>
            </a:pPr>
            <a:r>
              <a:rPr lang="id-ID" sz="2400" dirty="0" smtClean="0"/>
              <a:t>Kelompok Perawatan diri (KPD) "BATIK BERAKSI“</a:t>
            </a:r>
            <a:endParaRPr lang="en-US" sz="2400" dirty="0" smtClean="0"/>
          </a:p>
          <a:p>
            <a:pPr marL="2974975" lvl="5" indent="-403225">
              <a:buFont typeface="Arial" pitchFamily="34" charset="0"/>
              <a:buChar char="•"/>
              <a:tabLst>
                <a:tab pos="688975" algn="l"/>
              </a:tabLst>
            </a:pPr>
            <a:r>
              <a:rPr lang="en-US" sz="2400" dirty="0" smtClean="0"/>
              <a:t>U</a:t>
            </a:r>
            <a:r>
              <a:rPr lang="id-ID" sz="2400" dirty="0" smtClean="0"/>
              <a:t>paya penemuan dini penderita Kusta</a:t>
            </a:r>
            <a:endParaRPr lang="en-US" sz="2400" dirty="0" smtClean="0"/>
          </a:p>
          <a:p>
            <a:pPr marL="2974975" lvl="5" indent="-403225">
              <a:buFont typeface="Arial" pitchFamily="34" charset="0"/>
              <a:buChar char="•"/>
              <a:tabLst>
                <a:tab pos="688975" algn="l"/>
              </a:tabLst>
            </a:pPr>
            <a:r>
              <a:rPr lang="en-US" sz="2400" dirty="0" smtClean="0"/>
              <a:t>P</a:t>
            </a:r>
            <a:r>
              <a:rPr lang="id-ID" sz="2400" dirty="0" smtClean="0"/>
              <a:t>engobatan penderita Kusta</a:t>
            </a:r>
            <a:endParaRPr lang="en-US" sz="2400" dirty="0" smtClean="0"/>
          </a:p>
          <a:p>
            <a:pPr marL="2974975" lvl="5" indent="-403225">
              <a:buFont typeface="Arial" pitchFamily="34" charset="0"/>
              <a:buChar char="•"/>
              <a:tabLst>
                <a:tab pos="688975" algn="l"/>
              </a:tabLst>
            </a:pPr>
            <a:r>
              <a:rPr lang="id-ID" sz="2400" dirty="0" smtClean="0"/>
              <a:t>Meningkatkan</a:t>
            </a:r>
            <a:r>
              <a:rPr lang="en-US" sz="2400" dirty="0" smtClean="0"/>
              <a:t> </a:t>
            </a:r>
            <a:r>
              <a:rPr lang="id-ID" sz="2400" dirty="0" smtClean="0"/>
              <a:t>partisipasi masyarakat </a:t>
            </a:r>
          </a:p>
          <a:p>
            <a:pPr marL="2974975" lvl="5" indent="-403225">
              <a:buFont typeface="Arial" pitchFamily="34" charset="0"/>
              <a:buChar char="•"/>
              <a:tabLst>
                <a:tab pos="688975" algn="l"/>
              </a:tabLst>
            </a:pPr>
            <a:r>
              <a:rPr lang="id-ID" sz="2400" dirty="0" smtClean="0"/>
              <a:t>Pelatihan Ketrampilan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537028" y="740228"/>
            <a:ext cx="8606972" cy="864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id-ID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Posyandu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lvl="2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Taman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Posyandu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“</a:t>
            </a:r>
            <a:r>
              <a:rPr lang="id-ID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SENTUL B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</a:p>
          <a:p>
            <a:pPr lvl="3" algn="just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id-ID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POSYANDU BALITA</a:t>
            </a:r>
            <a:endParaRPr lang="en-US" sz="20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3" algn="just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id-ID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id-ID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BKB PERMATA BUNDA</a:t>
            </a:r>
            <a:endParaRPr lang="en-US" sz="20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3" algn="just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id-ID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PAUD 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“MUTIARA”</a:t>
            </a:r>
            <a:endParaRPr lang="id-ID" sz="20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3" algn="just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id-ID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UPPKS “ASRI”</a:t>
            </a:r>
          </a:p>
          <a:p>
            <a:pPr lvl="1" algn="just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id-ID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BKR “WAHANA SEJAHTERA” </a:t>
            </a:r>
            <a:endParaRPr lang="en-US" sz="20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2000" i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id-ID" sz="2000" i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BKL </a:t>
            </a:r>
            <a:r>
              <a:rPr lang="en-US" sz="2000" i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“KARANG ASIH” </a:t>
            </a:r>
            <a:endParaRPr lang="en-US" sz="2000" i="1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4" algn="just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Pemasyarakatan Keluarga Sadar Gizi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Karang Werda “ISMOYO”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Kegiatan Seni Budaya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lvl="2">
              <a:buFont typeface="Wingdings" pitchFamily="2" charset="2"/>
              <a:buChar char="ü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id-ID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Kelompok hadroh “AL BAROKAH" ibu-ibu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id-ID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Seni budaya Hadroh anak anak "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TPA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Arrohman</a:t>
            </a:r>
            <a:r>
              <a:rPr lang="id-ID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endParaRPr lang="en-US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- </a:t>
            </a:r>
            <a:r>
              <a:rPr lang="id-ID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Latihan </a:t>
            </a:r>
            <a:r>
              <a:rPr lang="en-US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Rutin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Hadroh Anak Anak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id-ID" sz="1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"</a:t>
            </a:r>
            <a:r>
              <a:rPr lang="en-US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Tpa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Arrohman</a:t>
            </a:r>
            <a:r>
              <a:rPr lang="id-ID" sz="1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"</a:t>
            </a:r>
            <a:endParaRPr lang="en-US" sz="1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-  </a:t>
            </a:r>
            <a:r>
              <a:rPr lang="id-ID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Lomba </a:t>
            </a:r>
            <a:r>
              <a:rPr lang="id-ID" sz="1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Hadroh </a:t>
            </a:r>
            <a:r>
              <a:rPr lang="en-US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Tpa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Sekota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Madiun</a:t>
            </a:r>
            <a:endParaRPr lang="en-US" sz="1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/>
            <a:endParaRPr lang="en-US" sz="1600" dirty="0" smtClean="0"/>
          </a:p>
          <a:p>
            <a:pPr lvl="1" algn="just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6" algn="just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i="1" dirty="0" smtClean="0"/>
          </a:p>
          <a:p>
            <a:pPr lvl="6" algn="just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i="1" dirty="0" smtClean="0"/>
          </a:p>
          <a:p>
            <a:pPr lvl="6" algn="just" defTabSz="914400" fontAlgn="base">
              <a:spcBef>
                <a:spcPct val="0"/>
              </a:spcBef>
              <a:spcAft>
                <a:spcPct val="0"/>
              </a:spcAft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lvl="6" algn="just" defTabSz="914400" fontAlgn="base">
              <a:spcBef>
                <a:spcPct val="0"/>
              </a:spcBef>
              <a:spcAft>
                <a:spcPct val="0"/>
              </a:spcAft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537029"/>
            <a:ext cx="9144000" cy="934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d-ID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Keagamaan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lvl="2" defTabSz="914400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id-ID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Kegiatan Pengajian Di Masjid "Hidayatul Mustaqim"</a:t>
            </a:r>
            <a:endParaRPr lang="en-US" sz="20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 defTabSz="914400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id-ID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Kegiatan kataman Alquran </a:t>
            </a:r>
            <a:endParaRPr lang="en-US" sz="20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Kegiatan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Idhul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Qurban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 Masjid 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id-ID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Arrohman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id-ID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Kegiatan Taman Pendidikan Alqur’an (TPA)</a:t>
            </a:r>
            <a:endParaRPr lang="en-US" sz="20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id-ID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Kegiatan Gebyar Muharam</a:t>
            </a:r>
            <a:endParaRPr lang="en-US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4">
              <a:buFont typeface="Wingdings" pitchFamily="2" charset="2"/>
              <a:buChar char="ü"/>
            </a:pP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id-ID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Pengenalan Manasik Haji</a:t>
            </a:r>
            <a:endParaRPr lang="en-US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4">
              <a:buFont typeface="Wingdings" pitchFamily="2" charset="2"/>
              <a:buChar char="ü"/>
            </a:pP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id-ID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Latihan Baca qur'an</a:t>
            </a:r>
            <a:endParaRPr lang="en-US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/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5" defTabSz="914400" fontAlgn="base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lvl="5" defTabSz="914400" fontAlgn="base">
              <a:spcBef>
                <a:spcPct val="0"/>
              </a:spcBef>
              <a:spcAft>
                <a:spcPct val="0"/>
              </a:spcAft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lvl="5" defTabSz="914400" fontAlgn="base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lvl="5" defTabSz="914400" fontAlgn="base">
              <a:spcBef>
                <a:spcPct val="0"/>
              </a:spcBef>
              <a:spcAft>
                <a:spcPct val="0"/>
              </a:spcAft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lvl="5" defTabSz="914400" fontAlgn="base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lvl="5" defTabSz="914400" fontAlgn="base">
              <a:spcBef>
                <a:spcPct val="0"/>
              </a:spcBef>
              <a:spcAft>
                <a:spcPct val="0"/>
              </a:spcAft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lvl="5" defTabSz="914400" fontAlgn="base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lvl="5" defTabSz="914400" fontAlgn="base">
              <a:spcBef>
                <a:spcPct val="0"/>
              </a:spcBef>
              <a:spcAft>
                <a:spcPct val="0"/>
              </a:spcAft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lvl="5" defTabSz="914400" fontAlgn="base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lvl="5" defTabSz="914400" fontAlgn="base">
              <a:spcBef>
                <a:spcPct val="0"/>
              </a:spcBef>
              <a:spcAft>
                <a:spcPct val="0"/>
              </a:spcAft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lvl="5" defTabSz="914400" fontAlgn="base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lvl="5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id-ID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003E-C13B-4BCA-A07A-B3EDC007158B}" type="slidenum">
              <a:rPr lang="id-ID" smtClean="0"/>
              <a:pPr/>
              <a:t>19</a:t>
            </a:fld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27287" y="40938"/>
            <a:ext cx="457201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tabLst>
                <a:tab pos="2425700" algn="l"/>
              </a:tabLst>
              <a:defRPr/>
            </a:pPr>
            <a:r>
              <a:rPr lang="id-ID" sz="3000" b="1" kern="0" spc="-150" dirty="0" smtClean="0">
                <a:ln w="28575">
                  <a:solidFill>
                    <a:prstClr val="black"/>
                  </a:solidFill>
                </a:ln>
                <a:solidFill>
                  <a:srgbClr val="FFFF00"/>
                </a:solidFill>
                <a:latin typeface="Eras Bold ITC" panose="020B0907030504020204" pitchFamily="34" charset="0"/>
              </a:rPr>
              <a:t>BIDANG LINGKUNGAN</a:t>
            </a:r>
            <a:endParaRPr lang="id-ID" sz="3000" b="1" kern="0" spc="-150" dirty="0">
              <a:ln w="28575">
                <a:solidFill>
                  <a:prstClr val="black"/>
                </a:solidFill>
              </a:ln>
              <a:solidFill>
                <a:srgbClr val="FFFF00"/>
              </a:solidFill>
              <a:latin typeface="Eras Bold ITC" panose="020B0907030504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425700" algn="l"/>
              </a:tabLst>
              <a:defRPr/>
            </a:pPr>
            <a:endParaRPr kumimoji="0" lang="id-ID" sz="3200" b="1" i="0" u="none" strike="noStrike" kern="0" cap="none" spc="-150" normalizeH="0" baseline="0" noProof="0" dirty="0">
              <a:ln w="28575">
                <a:solidFill>
                  <a:prstClr val="black"/>
                </a:solidFill>
              </a:ln>
              <a:solidFill>
                <a:srgbClr val="FFFF00"/>
              </a:solidFill>
              <a:effectLst/>
              <a:uLnTx/>
              <a:uFillTx/>
              <a:latin typeface="Eras Bold ITC" panose="020B09070305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6742" y="246744"/>
            <a:ext cx="8897257" cy="917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Kegiatan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Bidang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Lingkungan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Antara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Lain: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Pembangunan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perbaikan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Pos 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Kamling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Pembangunan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Perbaikan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sarana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Raga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Pembuatan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Jalan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Tembus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Makam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Pembangunan saluran buis beton 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Penerangan jalan ke makam</a:t>
            </a:r>
          </a:p>
          <a:p>
            <a:pPr lvl="1">
              <a:buFont typeface="Wingdings" pitchFamily="2" charset="2"/>
              <a:buChar char="Ø"/>
            </a:pP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Pembangunan Balai RW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Pembangunan,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perawatan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Masjid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/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Mushola</a:t>
            </a:r>
            <a:endParaRPr lang="id-ID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id-ID" sz="2400" smtClean="0">
                <a:latin typeface="Tahoma" pitchFamily="34" charset="0"/>
                <a:ea typeface="Tahoma" pitchFamily="34" charset="0"/>
                <a:cs typeface="Tahoma" pitchFamily="34" charset="0"/>
              </a:rPr>
              <a:t>  Pembangunan Gapura RW I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Pembuatan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Bank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Sampah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3">
              <a:buFont typeface="Wingdings" pitchFamily="2" charset="2"/>
              <a:buChar char="ü"/>
            </a:pPr>
            <a:r>
              <a:rPr lang="en-US" sz="2400" dirty="0" smtClean="0"/>
              <a:t>  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Bank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Sampah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“</a:t>
            </a:r>
            <a:r>
              <a:rPr lang="id-ID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Griya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Kencana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</a:p>
          <a:p>
            <a:pPr lvl="3" algn="just">
              <a:buFont typeface="Wingdings" pitchFamily="2" charset="2"/>
              <a:buChar char="ü"/>
            </a:pP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fi-FI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Bank Sampah “Sejati”</a:t>
            </a:r>
          </a:p>
          <a:p>
            <a:pPr lvl="3">
              <a:lnSpc>
                <a:spcPct val="115000"/>
              </a:lnSpc>
              <a:buFont typeface="Wingdings" pitchFamily="2" charset="2"/>
              <a:buChar char="ü"/>
            </a:pPr>
            <a:r>
              <a:rPr lang="en-US" sz="2000" i="1" dirty="0" smtClean="0">
                <a:latin typeface="Tahoma"/>
                <a:ea typeface="Times New Roman"/>
                <a:cs typeface="Times New Roman"/>
              </a:rPr>
              <a:t>  </a:t>
            </a:r>
            <a:r>
              <a:rPr lang="id-ID" sz="2000" i="1" dirty="0" smtClean="0">
                <a:latin typeface="Tahoma"/>
                <a:ea typeface="Times New Roman"/>
                <a:cs typeface="Times New Roman"/>
              </a:rPr>
              <a:t>Bank Sampah “Terate Indah”</a:t>
            </a:r>
            <a:endParaRPr lang="en-US" sz="2000" i="1" dirty="0" smtClean="0">
              <a:latin typeface="Tahoma"/>
              <a:ea typeface="Times New Roman"/>
              <a:cs typeface="Times New Roman"/>
            </a:endParaRPr>
          </a:p>
          <a:p>
            <a:pPr lvl="3">
              <a:lnSpc>
                <a:spcPct val="115000"/>
              </a:lnSpc>
              <a:buFont typeface="Wingdings" pitchFamily="2" charset="2"/>
              <a:buChar char="ü"/>
            </a:pPr>
            <a:r>
              <a:rPr lang="en-US" sz="2000" i="1" dirty="0" smtClean="0">
                <a:latin typeface="Tahoma"/>
                <a:ea typeface="Times New Roman"/>
                <a:cs typeface="Times New Roman"/>
              </a:rPr>
              <a:t>  </a:t>
            </a:r>
            <a:r>
              <a:rPr lang="id-ID" sz="2000" i="1" dirty="0" smtClean="0">
                <a:latin typeface="Tahoma"/>
                <a:ea typeface="Times New Roman"/>
                <a:cs typeface="Times New Roman"/>
              </a:rPr>
              <a:t>Bank Sampah “Asri”</a:t>
            </a:r>
            <a:endParaRPr lang="en-US" sz="2000" i="1" dirty="0" smtClean="0">
              <a:ea typeface="Times New Roman"/>
              <a:cs typeface="Times New Roman"/>
            </a:endParaRPr>
          </a:p>
          <a:p>
            <a:pPr lvl="5" algn="just">
              <a:buFont typeface="Arial" pitchFamily="34" charset="0"/>
              <a:buChar char="•"/>
            </a:pPr>
            <a:endParaRPr lang="fi-FI" sz="24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4" algn="just">
              <a:lnSpc>
                <a:spcPct val="150000"/>
              </a:lnSpc>
              <a:buFont typeface="Arial" pitchFamily="34" charset="0"/>
              <a:buChar char="•"/>
            </a:pPr>
            <a:endParaRPr lang="fi-FI" sz="24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i-FI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</a:p>
          <a:p>
            <a:pPr lvl="1">
              <a:buFont typeface="Arial" pitchFamily="34" charset="0"/>
              <a:buChar char="•"/>
            </a:pPr>
            <a:endParaRPr lang="en-US" sz="2400" dirty="0" smtClean="0"/>
          </a:p>
          <a:p>
            <a:pPr lvl="0">
              <a:buFont typeface="Wingdings" pitchFamily="2" charset="2"/>
              <a:buChar char="Ø"/>
            </a:pPr>
            <a:endParaRPr lang="en-US" sz="3200" dirty="0" smtClean="0"/>
          </a:p>
          <a:p>
            <a:pPr>
              <a:buFont typeface="Wingdings" pitchFamily="2" charset="2"/>
              <a:buChar char="Ø"/>
            </a:pPr>
            <a:endParaRPr lang="en-US" sz="3200" dirty="0" smtClean="0"/>
          </a:p>
          <a:p>
            <a:pPr>
              <a:buFont typeface="Wingdings" pitchFamily="2" charset="2"/>
              <a:buChar char="Ø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759585848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ACB7-85C9-4895-81C3-525A8FECD88D}" type="slidenum">
              <a:rPr lang="id-ID" smtClean="0"/>
              <a:pPr/>
              <a:t>2</a:t>
            </a:fld>
            <a:endParaRPr lang="id-ID"/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449944" y="2235200"/>
            <a:ext cx="8519886" cy="370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Batas wilayah Kelurahan Banjarejo terdiri dari 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45085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80975" algn="l"/>
              </a:tabLst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id-ID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Sebelah Utara</a:t>
            </a:r>
            <a:r>
              <a:rPr lang="en-US" sz="2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kumimoji="0" lang="id-ID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:  Kelurahan Mojorejo, Taman, dan Munggut;</a:t>
            </a:r>
            <a:endParaRPr kumimoji="0" lang="id-ID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80975" algn="l"/>
              </a:tabLst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id-ID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Sebelah Selatan</a:t>
            </a:r>
            <a:r>
              <a:rPr kumimoji="0" lang="en-US" sz="2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kumimoji="0" lang="id-ID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id-ID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Kelurahan Demangan Kecamatan Taman </a:t>
            </a:r>
            <a:endParaRPr kumimoji="0" lang="id-ID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</a:t>
            </a:r>
            <a:r>
              <a:rPr kumimoji="0" lang="id-ID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dan Ds. Sidorejo;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3.</a:t>
            </a:r>
            <a:r>
              <a:rPr kumimoji="0" lang="en-US" sz="2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kumimoji="0" lang="id-ID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Sebelah Timu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</a:t>
            </a:r>
            <a:r>
              <a:rPr kumimoji="0" lang="en-US" sz="2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kumimoji="0" lang="id-ID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id-ID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Ds. Munggut, Ds. Pilangrejo Kab. Madiun;</a:t>
            </a:r>
            <a:endParaRPr kumimoji="0" lang="id-ID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4.    </a:t>
            </a:r>
            <a:r>
              <a:rPr kumimoji="0" lang="id-ID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Sebelah Barat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kumimoji="0" lang="id-ID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id-ID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de-L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Kelurahan Pandean Kecamatan Taman</a:t>
            </a:r>
            <a:r>
              <a:rPr kumimoji="0" lang="id-ID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ACB7-85C9-4895-81C3-525A8FECD88D}" type="slidenum">
              <a:rPr lang="id-ID" smtClean="0"/>
              <a:pPr/>
              <a:t>20</a:t>
            </a:fld>
            <a:endParaRPr lang="id-ID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25714"/>
            <a:ext cx="9144000" cy="548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0" y="1378857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spc="50" dirty="0" smtClean="0">
                <a:ln w="11430">
                  <a:solidFill>
                    <a:srgbClr val="FF000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itchFamily="18" charset="0"/>
                <a:cs typeface="Arial" pitchFamily="34" charset="0"/>
              </a:rPr>
              <a:t>SEKIAN</a:t>
            </a:r>
            <a:r>
              <a:rPr lang="en-US" sz="1600" b="1" spc="50" dirty="0" smtClean="0">
                <a:ln w="11430">
                  <a:solidFill>
                    <a:srgbClr val="FF000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itchFamily="18" charset="0"/>
                <a:cs typeface="Arial" pitchFamily="34" charset="0"/>
              </a:rPr>
              <a:t>  </a:t>
            </a:r>
          </a:p>
          <a:p>
            <a:pPr algn="ctr"/>
            <a:r>
              <a:rPr lang="id-ID" sz="2800" b="1" spc="50" dirty="0" smtClean="0">
                <a:ln w="11430">
                  <a:solidFill>
                    <a:srgbClr val="FF000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itchFamily="18" charset="0"/>
                <a:cs typeface="Arial" pitchFamily="34" charset="0"/>
              </a:rPr>
              <a:t>DAN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888343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spc="50" dirty="0" smtClean="0">
                <a:ln w="11430">
                  <a:solidFill>
                    <a:srgbClr val="FF000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itchFamily="18" charset="0"/>
                <a:cs typeface="Arial" pitchFamily="34" charset="0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22363"/>
            <a:ext cx="8182429" cy="5220380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ACB7-85C9-4895-81C3-525A8FECD88D}" type="slidenum">
              <a:rPr lang="id-ID" smtClean="0"/>
              <a:pPr/>
              <a:t>3</a:t>
            </a:fld>
            <a:endParaRPr lang="id-ID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03200" y="2191654"/>
          <a:ext cx="8766629" cy="4078516"/>
        </p:xfrm>
        <a:graphic>
          <a:graphicData uri="http://schemas.openxmlformats.org/drawingml/2006/table">
            <a:tbl>
              <a:tblPr/>
              <a:tblGrid>
                <a:gridCol w="2600644"/>
                <a:gridCol w="1763031"/>
                <a:gridCol w="1760719"/>
                <a:gridCol w="2642235"/>
              </a:tblGrid>
              <a:tr h="55311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b="0" dirty="0">
                          <a:solidFill>
                            <a:srgbClr val="5F497A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Jumlah </a:t>
                      </a:r>
                      <a:r>
                        <a:rPr lang="id-ID" sz="2000" b="0" dirty="0" smtClean="0">
                          <a:solidFill>
                            <a:srgbClr val="5F497A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Penduduk</a:t>
                      </a:r>
                      <a:r>
                        <a:rPr lang="en-US" sz="2000" b="0" dirty="0" smtClean="0">
                          <a:solidFill>
                            <a:srgbClr val="5F497A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000" dirty="0" err="1" smtClean="0">
                          <a:solidFill>
                            <a:srgbClr val="5F497A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Kelurahan</a:t>
                      </a:r>
                      <a:r>
                        <a:rPr lang="en-US" sz="2000" dirty="0" smtClean="0">
                          <a:solidFill>
                            <a:srgbClr val="5F497A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2000" dirty="0">
                          <a:solidFill>
                            <a:srgbClr val="5F497A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Banjarejo</a:t>
                      </a:r>
                      <a:endParaRPr lang="en-US" sz="2000" dirty="0">
                        <a:solidFill>
                          <a:srgbClr val="5F497A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311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8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Jumlah Jumlah Penduduk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Jenis Kelamin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JUMLAH TOTAL</a:t>
                      </a:r>
                      <a:endParaRPr lang="en-US" sz="2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</a:tr>
              <a:tr h="553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Laki-laki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Perempuan</a:t>
                      </a:r>
                      <a:endParaRPr lang="en-US" sz="2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31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800" b="1" baseline="300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b="1" baseline="300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b="1" baseline="300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b="1" baseline="300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A1C7"/>
                    </a:solidFill>
                  </a:tcPr>
                </a:tc>
              </a:tr>
              <a:tr h="553110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8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Tahun 2016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8064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4.132 Jiwa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8064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4.191 Jiwa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018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8.323 Jiwa</a:t>
                      </a:r>
                      <a:endParaRPr lang="en-US" sz="2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3110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8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Tahun 2017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R="8064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4.459 Jiwa</a:t>
                      </a:r>
                      <a:endParaRPr lang="en-US" sz="2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R="8064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4.453 Jiwa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R="17018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8.912 Jiwa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</a:tr>
              <a:tr h="759856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8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Persentase Perkembangan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064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7.91 %</a:t>
                      </a:r>
                      <a:endParaRPr lang="en-US" sz="20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064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6.25 %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4005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7,07 %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ACB7-85C9-4895-81C3-525A8FECD88D}" type="slidenum">
              <a:rPr lang="id-ID" smtClean="0"/>
              <a:pPr/>
              <a:t>4</a:t>
            </a:fld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4171" y="2235200"/>
          <a:ext cx="8766628" cy="3773714"/>
        </p:xfrm>
        <a:graphic>
          <a:graphicData uri="http://schemas.openxmlformats.org/drawingml/2006/table">
            <a:tbl>
              <a:tblPr/>
              <a:tblGrid>
                <a:gridCol w="3917595"/>
                <a:gridCol w="1486143"/>
                <a:gridCol w="1842078"/>
                <a:gridCol w="1520812"/>
              </a:tblGrid>
              <a:tr h="748044">
                <a:tc gridSpan="4">
                  <a:txBody>
                    <a:bodyPr/>
                    <a:lstStyle/>
                    <a:p>
                      <a:pPr marL="500380" indent="-41021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50215" algn="l"/>
                        </a:tabLst>
                      </a:pPr>
                      <a:r>
                        <a:rPr lang="id-ID" sz="2000" b="1" dirty="0" smtClean="0">
                          <a:solidFill>
                            <a:srgbClr val="FFFFFF"/>
                          </a:solidFill>
                          <a:latin typeface="Tahoma"/>
                          <a:ea typeface="Times New Roman"/>
                        </a:rPr>
                        <a:t>Jumlah Kepala Keluarga</a:t>
                      </a:r>
                      <a:r>
                        <a:rPr lang="en-US" sz="2000" b="1" dirty="0" smtClean="0">
                          <a:solidFill>
                            <a:srgbClr val="FFFFFF"/>
                          </a:solidFill>
                          <a:latin typeface="Tahoma"/>
                          <a:ea typeface="Times New Roman"/>
                        </a:rPr>
                        <a:t>  </a:t>
                      </a:r>
                      <a:r>
                        <a:rPr lang="en-US" sz="2000" b="1" dirty="0" err="1" smtClean="0">
                          <a:solidFill>
                            <a:srgbClr val="FFFFFF"/>
                          </a:solidFill>
                          <a:latin typeface="Tahoma"/>
                          <a:ea typeface="Times New Roman"/>
                        </a:rPr>
                        <a:t>Kelurahan</a:t>
                      </a:r>
                      <a:r>
                        <a:rPr lang="en-US" sz="2000" b="1" dirty="0" smtClean="0">
                          <a:solidFill>
                            <a:srgbClr val="FFFFFF"/>
                          </a:solidFill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id-ID" sz="2000" b="1" dirty="0" smtClean="0">
                          <a:solidFill>
                            <a:srgbClr val="FFFFFF"/>
                          </a:solidFill>
                          <a:latin typeface="Tahoma"/>
                          <a:ea typeface="Times New Roman"/>
                        </a:rPr>
                        <a:t>Banjarejo</a:t>
                      </a:r>
                      <a:endParaRPr lang="en-US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500380" indent="-41021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50215" algn="l"/>
                        </a:tabLst>
                      </a:pPr>
                      <a:r>
                        <a:rPr lang="id-ID" sz="2000" b="1" dirty="0" smtClean="0">
                          <a:solidFill>
                            <a:srgbClr val="FFFFFF"/>
                          </a:solidFill>
                          <a:latin typeface="Tahoma"/>
                          <a:ea typeface="Times New Roman"/>
                        </a:rPr>
                        <a:t>Tahun 2016 dan Tahun 2017</a:t>
                      </a:r>
                      <a:endParaRPr lang="en-US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73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dirty="0">
                          <a:solidFill>
                            <a:srgbClr val="FFFFFF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Jumlah Kepala Keluarga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600" b="1" dirty="0">
                          <a:latin typeface="Tahoma"/>
                          <a:ea typeface="Times New Roman"/>
                          <a:cs typeface="Times New Roman"/>
                        </a:rPr>
                        <a:t>KK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600" b="1" dirty="0">
                          <a:latin typeface="Tahoma"/>
                          <a:ea typeface="Times New Roman"/>
                          <a:cs typeface="Times New Roman"/>
                        </a:rPr>
                        <a:t>Laki-laki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600" b="1" dirty="0">
                          <a:latin typeface="Tahoma"/>
                          <a:ea typeface="Times New Roman"/>
                          <a:cs typeface="Times New Roman"/>
                        </a:rPr>
                        <a:t>KK Perempuan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600" b="1" dirty="0">
                          <a:latin typeface="Tahoma"/>
                          <a:ea typeface="Times New Roman"/>
                          <a:cs typeface="Times New Roman"/>
                        </a:rPr>
                        <a:t>Jumlah Total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126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900" b="1" i="1" dirty="0"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900" b="1" i="1" dirty="0">
                          <a:latin typeface="Tahoma"/>
                          <a:ea typeface="Times New Roman"/>
                          <a:cs typeface="Times New Roman"/>
                        </a:rPr>
                        <a:t>2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900" b="1" i="1" dirty="0">
                          <a:latin typeface="Tahoma"/>
                          <a:ea typeface="Times New Roman"/>
                          <a:cs typeface="Times New Roman"/>
                        </a:rPr>
                        <a:t>3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900" b="1" i="1" dirty="0">
                          <a:latin typeface="Tahoma"/>
                          <a:ea typeface="Times New Roman"/>
                          <a:cs typeface="Times New Roman"/>
                        </a:rPr>
                        <a:t>4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C96"/>
                    </a:solidFill>
                  </a:tcPr>
                </a:tc>
              </a:tr>
              <a:tr h="430766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>
                          <a:solidFill>
                            <a:srgbClr val="FFFFFF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Tahun 2016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>
                          <a:latin typeface="Tahoma"/>
                          <a:ea typeface="Times New Roman"/>
                          <a:cs typeface="Times New Roman"/>
                        </a:rPr>
                        <a:t>1.802 KK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dirty="0">
                          <a:latin typeface="Tahoma"/>
                          <a:ea typeface="Times New Roman"/>
                          <a:cs typeface="Times New Roman"/>
                        </a:rPr>
                        <a:t>614 KK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>
                          <a:latin typeface="Tahoma"/>
                          <a:ea typeface="Times New Roman"/>
                          <a:cs typeface="Times New Roman"/>
                        </a:rPr>
                        <a:t>2.416 KK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430766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>
                          <a:latin typeface="Tahoma"/>
                          <a:ea typeface="Times New Roman"/>
                          <a:cs typeface="Times New Roman"/>
                        </a:rPr>
                        <a:t>Tahun 2017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>
                          <a:latin typeface="Tahoma"/>
                          <a:ea typeface="Times New Roman"/>
                          <a:cs typeface="Times New Roman"/>
                        </a:rPr>
                        <a:t>2.242 KK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dirty="0">
                          <a:latin typeface="Tahoma"/>
                          <a:ea typeface="Times New Roman"/>
                          <a:cs typeface="Times New Roman"/>
                        </a:rPr>
                        <a:t>594 KK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dirty="0">
                          <a:latin typeface="Tahoma"/>
                          <a:ea typeface="Times New Roman"/>
                          <a:cs typeface="Times New Roman"/>
                        </a:rPr>
                        <a:t>2.836 KK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3881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200">
                          <a:solidFill>
                            <a:srgbClr val="FFFFFF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Prosentase Perkembangan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800" b="1" dirty="0">
                          <a:latin typeface="Tahoma"/>
                          <a:ea typeface="Times New Roman"/>
                          <a:cs typeface="Times New Roman"/>
                        </a:rPr>
                        <a:t>24.42 %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800" b="1" dirty="0">
                          <a:latin typeface="Tahoma"/>
                          <a:ea typeface="Times New Roman"/>
                          <a:cs typeface="Times New Roman"/>
                        </a:rPr>
                        <a:t>-3.26 %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800" b="1" dirty="0">
                          <a:latin typeface="Tahoma"/>
                          <a:ea typeface="Times New Roman"/>
                          <a:cs typeface="Times New Roman"/>
                        </a:rPr>
                        <a:t>17,38 %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 descr="http://www.trenggalekkab.go.id/photo/061fb4b1eba340ee9a4968ce8d1bb3bdvisi-misi.jpg"/>
          <p:cNvSpPr>
            <a:spLocks noChangeAspect="1" noChangeArrowheads="1"/>
          </p:cNvSpPr>
          <p:nvPr/>
        </p:nvSpPr>
        <p:spPr bwMode="auto">
          <a:xfrm>
            <a:off x="155575" y="-1341438"/>
            <a:ext cx="3562350" cy="2800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96686"/>
            <a:ext cx="9144000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69913"/>
            <a:r>
              <a:rPr lang="en-US" sz="3000" dirty="0" smtClean="0">
                <a:latin typeface="Albertus Extra Bold"/>
              </a:rPr>
              <a:t>BIDANG KEMASYARAKATAN</a:t>
            </a:r>
          </a:p>
          <a:p>
            <a:pPr marL="569913"/>
            <a:r>
              <a:rPr lang="en-US" sz="3000" dirty="0" smtClean="0">
                <a:latin typeface="Albertus Extra Bold"/>
              </a:rPr>
              <a:t>POS KAMLING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714501"/>
          <a:ext cx="9143999" cy="4541157"/>
        </p:xfrm>
        <a:graphic>
          <a:graphicData uri="http://schemas.openxmlformats.org/drawingml/2006/table">
            <a:tbl>
              <a:tblPr/>
              <a:tblGrid>
                <a:gridCol w="1042855"/>
                <a:gridCol w="4148590"/>
                <a:gridCol w="1995220"/>
                <a:gridCol w="1957334"/>
              </a:tblGrid>
              <a:tr h="45698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solidFill>
                            <a:schemeClr val="bg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solidFill>
                            <a:schemeClr val="bg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SARANA DAN PETUGAS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 smtClean="0">
                          <a:solidFill>
                            <a:schemeClr val="bg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JUMLAH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10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639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1.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POS KAMLING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39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.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ANGGOTA LINMAS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42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42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3BC"/>
                    </a:solidFill>
                  </a:tcPr>
                </a:tc>
              </a:tr>
              <a:tr h="639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.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539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KELOMPOK JAGA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1260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1260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1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.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539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BUKU DAFTAR PETUGAS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ADA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ADA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3BC"/>
                    </a:solidFill>
                  </a:tcPr>
                </a:tc>
              </a:tr>
              <a:tr h="811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.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KELENGKAPAN PERALATAN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LENGKAP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LENGKAP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519484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 descr="http://www.trenggalekkab.go.id/photo/061fb4b1eba340ee9a4968ce8d1bb3bdvisi-misi.jpg"/>
          <p:cNvSpPr>
            <a:spLocks noChangeAspect="1" noChangeArrowheads="1"/>
          </p:cNvSpPr>
          <p:nvPr/>
        </p:nvSpPr>
        <p:spPr bwMode="auto">
          <a:xfrm>
            <a:off x="155575" y="-1341438"/>
            <a:ext cx="3562350" cy="2800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7" name="Picture 6" descr="C:\Users\User\AppData\Local\Microsoft\Windows\INetCache\IE\L81ZTGDH\IMG-20180306-WA0009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0971" y="725715"/>
            <a:ext cx="1349829" cy="1407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1959429"/>
            <a:ext cx="896982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buFont typeface="Wingdings" pitchFamily="2" charset="2"/>
              <a:buChar char="Ø"/>
              <a:tabLst>
                <a:tab pos="571500" algn="l"/>
              </a:tabLst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id-ID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RONDA  POSKAMLING</a:t>
            </a:r>
            <a:endParaRPr lang="en-US" sz="32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>
              <a:buFont typeface="Wingdings" pitchFamily="2" charset="2"/>
              <a:buChar char="Ø"/>
              <a:tabLst>
                <a:tab pos="571500" algn="l"/>
              </a:tabLst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JIMPITAN</a:t>
            </a:r>
            <a:r>
              <a:rPr lang="id-ID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POSKAMLING</a:t>
            </a:r>
          </a:p>
          <a:p>
            <a:pPr lvl="1" algn="just">
              <a:tabLst>
                <a:tab pos="571500" algn="l"/>
              </a:tabLst>
            </a:pPr>
            <a:r>
              <a:rPr lang="id-ID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id-ID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- </a:t>
            </a:r>
            <a:r>
              <a:rPr lang="id-ID" sz="2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uang mininimal Rp. 100,- per rumah;</a:t>
            </a:r>
          </a:p>
          <a:p>
            <a:pPr lvl="1" algn="just">
              <a:tabLst>
                <a:tab pos="571500" algn="l"/>
              </a:tabLst>
            </a:pPr>
            <a:r>
              <a:rPr lang="id-ID" sz="2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- beras 1 sendok per rumah.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>
              <a:buFont typeface="Wingdings" pitchFamily="2" charset="2"/>
              <a:buChar char="Ø"/>
              <a:tabLst>
                <a:tab pos="571500" algn="l"/>
              </a:tabLst>
            </a:pPr>
            <a:r>
              <a:rPr lang="id-ID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cap="small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KERJA BAKTI POSKAMLING</a:t>
            </a:r>
          </a:p>
          <a:p>
            <a:pPr lvl="1" algn="just">
              <a:buFont typeface="Wingdings" pitchFamily="2" charset="2"/>
              <a:buChar char="Ø"/>
              <a:tabLst>
                <a:tab pos="571500" algn="l"/>
              </a:tabLst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id-ID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PERTEMUAN RUTIN RT/RW</a:t>
            </a:r>
            <a:endParaRPr lang="en-US" sz="32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>
              <a:buFont typeface="Wingdings" pitchFamily="2" charset="2"/>
              <a:buChar char="Ø"/>
              <a:tabLst>
                <a:tab pos="571500" algn="l"/>
              </a:tabLst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PELATIHAN LINMAS</a:t>
            </a:r>
          </a:p>
          <a:p>
            <a:pPr lvl="1" algn="just">
              <a:buFont typeface="Wingdings" pitchFamily="2" charset="2"/>
              <a:buChar char="Ø"/>
              <a:tabLst>
                <a:tab pos="571500" algn="l"/>
              </a:tabLst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RENOVASI/PEMBANGUNAN </a:t>
            </a:r>
            <a:r>
              <a:rPr lang="id-ID" sz="3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POSKAMLING</a:t>
            </a:r>
            <a:endParaRPr lang="en-US" sz="32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856343"/>
            <a:ext cx="741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id-ID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CC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UNGGULAN</a:t>
            </a:r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CC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id-ID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CC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BIDANG</a:t>
            </a:r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CC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id-ID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CC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KEMASYARAKATAN</a:t>
            </a:r>
            <a:endParaRPr lang="en-US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00CC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361018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 bwMode="gray">
          <a:xfrm>
            <a:off x="1" y="-204716"/>
            <a:ext cx="5390866" cy="84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chemeClr val="bg1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3600" b="1" kern="0" dirty="0" smtClean="0">
                <a:ln w="28575"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FFFF00"/>
                </a:solidFill>
                <a:effectLst>
                  <a:reflection blurRad="6350" stA="55000" endA="300" endPos="45500" dir="5400000" sy="-100000" algn="bl" rotWithShape="0"/>
                </a:effectLst>
                <a:latin typeface="Aharoni" pitchFamily="2" charset="-79"/>
                <a:ea typeface="+mj-ea"/>
                <a:cs typeface="Aharoni" pitchFamily="2" charset="-79"/>
              </a:rPr>
              <a:t>FAKT</a:t>
            </a:r>
            <a:r>
              <a:rPr lang="en-US" sz="3600" b="1" kern="0" dirty="0" smtClean="0">
                <a:ln w="28575"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FFFF00"/>
                </a:solidFill>
                <a:effectLst>
                  <a:reflection blurRad="6350" stA="55000" endA="300" endPos="45500" dir="5400000" sy="-100000" algn="bl" rotWithShape="0"/>
                </a:effectLst>
                <a:latin typeface="Aharoni" pitchFamily="2" charset="-79"/>
                <a:ea typeface="+mj-ea"/>
                <a:cs typeface="Aharoni" pitchFamily="2" charset="-79"/>
              </a:rPr>
              <a:t>O</a:t>
            </a:r>
            <a:r>
              <a:rPr lang="id-ID" sz="3600" b="1" kern="0" dirty="0" smtClean="0">
                <a:ln w="28575"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FFFF00"/>
                </a:solidFill>
                <a:effectLst>
                  <a:reflection blurRad="6350" stA="55000" endA="300" endPos="45500" dir="5400000" sy="-100000" algn="bl" rotWithShape="0"/>
                </a:effectLst>
                <a:latin typeface="Aharoni" pitchFamily="2" charset="-79"/>
                <a:ea typeface="+mj-ea"/>
                <a:cs typeface="Aharoni" pitchFamily="2" charset="-79"/>
              </a:rPr>
              <a:t>R </a:t>
            </a:r>
            <a:r>
              <a:rPr lang="id-ID" sz="3600" kern="0" dirty="0" smtClean="0">
                <a:ln w="28575"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FFFF00"/>
                </a:solidFill>
                <a:effectLst>
                  <a:reflection blurRad="6350" stA="55000" endA="300" endPos="45500" dir="5400000" sy="-100000" algn="bl" rotWithShape="0"/>
                </a:effectLst>
                <a:latin typeface="Aharoni" pitchFamily="2" charset="-79"/>
                <a:ea typeface="+mj-ea"/>
                <a:cs typeface="Aharoni" pitchFamily="2" charset="-79"/>
              </a:rPr>
              <a:t>PENDUKUNG</a:t>
            </a:r>
            <a:r>
              <a:rPr lang="id-ID" sz="3600" b="1" kern="0" dirty="0" smtClean="0">
                <a:ln w="28575"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FFFF00"/>
                </a:solidFill>
                <a:effectLst>
                  <a:reflection blurRad="6350" stA="55000" endA="300" endPos="45500" dir="5400000" sy="-100000" algn="bl" rotWithShape="0"/>
                </a:effectLst>
                <a:latin typeface="Aharoni" pitchFamily="2" charset="-79"/>
                <a:ea typeface="+mj-ea"/>
                <a:cs typeface="Aharoni" pitchFamily="2" charset="-79"/>
              </a:rPr>
              <a:t> </a:t>
            </a:r>
            <a:r>
              <a:rPr lang="id-ID" sz="3600" b="1" kern="0" dirty="0" smtClean="0">
                <a:ln w="28575"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FFFF00"/>
                </a:solidFill>
                <a:effectLst>
                  <a:reflection blurRad="6350" stA="55000" endA="300" endPos="45500" dir="5400000" sy="-100000" algn="bl" rotWithShape="0"/>
                </a:effectLst>
                <a:latin typeface="Berlin Sans FB" pitchFamily="34" charset="0"/>
                <a:ea typeface="+mj-ea"/>
              </a:rPr>
              <a:t>:</a:t>
            </a:r>
            <a:endParaRPr kumimoji="0" lang="en-US" sz="3600" b="1" i="0" u="none" strike="noStrike" kern="0" cap="none" normalizeH="0" baseline="0" noProof="0" dirty="0">
              <a:ln w="28575">
                <a:solidFill>
                  <a:schemeClr val="bg2">
                    <a:lumMod val="10000"/>
                  </a:schemeClr>
                </a:solidFill>
              </a:ln>
              <a:solidFill>
                <a:srgbClr val="FFFF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Berlin Sans FB" pitchFamily="34" charset="0"/>
              <a:ea typeface="+mj-e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25714"/>
            <a:ext cx="91440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9913" lvl="1" indent="-450850">
              <a:lnSpc>
                <a:spcPct val="150000"/>
              </a:lnSpc>
              <a:buFont typeface="Wingdings" pitchFamily="2" charset="2"/>
              <a:buChar char="v"/>
            </a:pPr>
            <a:r>
              <a:rPr lang="id-ID" sz="3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Kegiatan pelatihan </a:t>
            </a:r>
            <a:endParaRPr lang="en-US" sz="24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027113" lvl="2" indent="-450850">
              <a:buFont typeface="Arial" pitchFamily="34" charset="0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simulasi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pemadaman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kebakaran</a:t>
            </a:r>
            <a:endParaRPr lang="en-US" sz="20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027113" lvl="2" indent="-450850">
              <a:buFont typeface="Arial" pitchFamily="34" charset="0"/>
              <a:buChar char="•"/>
            </a:pP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simulasi penangkapan pencuri </a:t>
            </a:r>
            <a:endParaRPr lang="en-US" sz="20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027113" lvl="2" indent="-450850">
              <a:buFont typeface="Arial" pitchFamily="34" charset="0"/>
              <a:buChar char="•"/>
            </a:pPr>
            <a:r>
              <a:rPr lang="id-ID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simulasi perkelahian/kerusuhan</a:t>
            </a:r>
            <a:endParaRPr lang="sv-SE" sz="20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69913" lvl="1" indent="-450850">
              <a:buFont typeface="Wingdings" pitchFamily="2" charset="2"/>
              <a:buChar char="v"/>
            </a:pPr>
            <a:r>
              <a:rPr lang="sv-SE" sz="3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penyuluhan ideologi bangsa </a:t>
            </a:r>
          </a:p>
          <a:p>
            <a:pPr marL="914400" lvl="1" indent="-344488">
              <a:buFont typeface="Arial" pitchFamily="34" charset="0"/>
              <a:buChar char="•"/>
            </a:pPr>
            <a:r>
              <a:rPr lang="en-US" sz="2400" i="1" cap="smal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000" i="1" cap="smal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simulasi</a:t>
            </a:r>
            <a:r>
              <a:rPr lang="en-US" sz="2000" i="1" cap="smal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cap="smal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pkbn</a:t>
            </a:r>
            <a:r>
              <a:rPr lang="en-US" sz="2000" i="1" cap="smal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id-ID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okja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 TP PKK</a:t>
            </a:r>
            <a:r>
              <a:rPr lang="en-US" sz="2000" i="1" cap="smal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914400" lvl="1" indent="-344488">
              <a:buFont typeface="Arial" pitchFamily="34" charset="0"/>
              <a:buChar char="•"/>
            </a:pPr>
            <a:r>
              <a:rPr lang="en-US" sz="2000" i="1" cap="smal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forum </a:t>
            </a:r>
            <a:r>
              <a:rPr lang="en-US" sz="2000" i="1" cap="smal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kemitraan</a:t>
            </a:r>
            <a:r>
              <a:rPr lang="en-US" sz="2000" i="1" cap="smal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000" i="1" cap="smal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polisi</a:t>
            </a:r>
            <a:r>
              <a:rPr lang="en-US" sz="2000" i="1" cap="smal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cap="smal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i="1" cap="smal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cap="smal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masyarakat</a:t>
            </a:r>
            <a:r>
              <a:rPr lang="en-US" sz="2000" i="1" cap="smal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melalui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forum LPMK</a:t>
            </a:r>
            <a:endParaRPr lang="id-ID" sz="20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lvl="1" indent="-344488">
              <a:buFont typeface="Arial" pitchFamily="34" charset="0"/>
              <a:buChar char="•"/>
            </a:pPr>
            <a:r>
              <a:rPr lang="id-ID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FORUM Tiga Pilar</a:t>
            </a:r>
            <a:endParaRPr lang="en-US" sz="20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69913" lvl="1" indent="-450850">
              <a:buFont typeface="Wingdings" pitchFamily="2" charset="2"/>
              <a:buChar char="v"/>
            </a:pPr>
            <a:r>
              <a:rPr lang="sv-SE" sz="3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penyuluhan hukum</a:t>
            </a:r>
            <a:endParaRPr lang="sv-SE" sz="24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lvl="1" indent="-344488">
              <a:buFont typeface="Arial" pitchFamily="34" charset="0"/>
              <a:buChar char="•"/>
            </a:pP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penyuluhan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hukum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fkpm</a:t>
            </a:r>
            <a:endParaRPr lang="en-US" sz="20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lvl="1" indent="-344488">
              <a:buFont typeface="Arial" pitchFamily="34" charset="0"/>
              <a:buChar char="•"/>
            </a:pP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melalui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kelompok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kadarkum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kdrt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narkoba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914400" lvl="1" indent="-344488">
              <a:buFont typeface="Arial" pitchFamily="34" charset="0"/>
              <a:buChar char="•"/>
            </a:pP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penyuluhan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hukum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satgas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anti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narkoba</a:t>
            </a:r>
            <a:endParaRPr lang="en-US" sz="20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lvl="1" indent="-344488">
              <a:buFont typeface="Arial" pitchFamily="34" charset="0"/>
              <a:buChar char="•"/>
            </a:pP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penyuluhan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hukum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pos </a:t>
            </a:r>
            <a:r>
              <a:rPr lang="en-US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curhat</a:t>
            </a: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20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id-ID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Bina Insani” </a:t>
            </a:r>
            <a:endParaRPr lang="en-US" sz="20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407607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ACB7-85C9-4895-81C3-525A8FECD88D}" type="slidenum">
              <a:rPr lang="id-ID" smtClean="0"/>
              <a:pPr/>
              <a:t>8</a:t>
            </a:fld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245660" y="764276"/>
            <a:ext cx="8707271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9913" lvl="1" indent="-4508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Pos </a:t>
            </a: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Pembayaran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Pajak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Di </a:t>
            </a: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Kelurahan</a:t>
            </a:r>
            <a:endParaRPr lang="en-US" sz="28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69913" lvl="1" indent="-4508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Penyuluhan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Sosialisasi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Pajak</a:t>
            </a:r>
            <a:endParaRPr lang="en-US" sz="28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69913" lvl="1" indent="-4508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Adanya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Penanaman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Semangat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Gotong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Royong</a:t>
            </a:r>
            <a:endParaRPr lang="en-US" sz="28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69913" lvl="1" indent="-4508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Adanya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Lembaga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Pemberdayaan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Masyarakat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marL="569913" lvl="1" indent="-450850"/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	</a:t>
            </a: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Kelurahan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(LPMK)</a:t>
            </a:r>
          </a:p>
          <a:p>
            <a:pPr marL="569913" lvl="1" indent="-4508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Adanya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Kader (KPM) Dan (PSM)</a:t>
            </a:r>
          </a:p>
          <a:p>
            <a:pPr marL="569913" lvl="1" indent="-4508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Adanya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Karang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Taruna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2800" dirty="0" smtClean="0"/>
              <a:t>"</a:t>
            </a:r>
            <a:r>
              <a:rPr lang="id-ID" sz="2800" i="1" dirty="0" smtClean="0"/>
              <a:t>GEMA WIJAYA</a:t>
            </a:r>
            <a:r>
              <a:rPr lang="id-ID" sz="2800" dirty="0" smtClean="0"/>
              <a:t>". 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Dan (PIK-KRR)</a:t>
            </a:r>
            <a:r>
              <a:rPr lang="id-ID" sz="2800" b="1" dirty="0" smtClean="0"/>
              <a:t> </a:t>
            </a:r>
            <a:r>
              <a:rPr lang="id-ID" sz="2400" i="1" dirty="0" smtClean="0"/>
              <a:t>“GEMA BHAKTI” </a:t>
            </a:r>
          </a:p>
          <a:p>
            <a:pPr marL="569913" lvl="1" indent="-450850">
              <a:lnSpc>
                <a:spcPct val="150000"/>
              </a:lnSpc>
              <a:buFont typeface="Wingdings" pitchFamily="2" charset="2"/>
              <a:buChar char="v"/>
            </a:pPr>
            <a:r>
              <a:rPr lang="id-ID" sz="2400" i="1" dirty="0" smtClean="0"/>
              <a:t>YAYASAN RUMAH SINGGAH (ALGAIN)</a:t>
            </a:r>
            <a:endParaRPr lang="en-US" sz="2400" i="1" dirty="0" smtClean="0"/>
          </a:p>
          <a:p>
            <a:pPr marL="569913" lvl="1" indent="-450850">
              <a:lnSpc>
                <a:spcPct val="150000"/>
              </a:lnSpc>
            </a:pPr>
            <a:endParaRPr lang="en-US" sz="24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69913" lvl="1" indent="-450850">
              <a:lnSpc>
                <a:spcPct val="150000"/>
              </a:lnSpc>
              <a:buFont typeface="Wingdings" pitchFamily="2" charset="2"/>
              <a:buChar char="v"/>
            </a:pPr>
            <a:endParaRPr lang="en-US" sz="24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ACB7-85C9-4895-81C3-525A8FECD88D}" type="slidenum">
              <a:rPr lang="id-ID" smtClean="0"/>
              <a:pPr/>
              <a:t>9</a:t>
            </a:fld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333829" y="-1"/>
            <a:ext cx="88101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indent="-404813">
              <a:buFont typeface="Wingdings" pitchFamily="2" charset="2"/>
              <a:buChar char="v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Koperasi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Wanita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Kopwan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)"</a:t>
            </a:r>
            <a:r>
              <a:rPr lang="id-ID" sz="2800" b="1" dirty="0" smtClean="0"/>
              <a:t>“SEJATI”</a:t>
            </a:r>
            <a:endParaRPr lang="en-US" sz="28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75772" y="899887"/>
          <a:ext cx="8679543" cy="5079999"/>
        </p:xfrm>
        <a:graphic>
          <a:graphicData uri="http://schemas.openxmlformats.org/drawingml/2006/table">
            <a:tbl>
              <a:tblPr/>
              <a:tblGrid>
                <a:gridCol w="808428"/>
                <a:gridCol w="1365748"/>
                <a:gridCol w="2324119"/>
                <a:gridCol w="2623103"/>
                <a:gridCol w="1558145"/>
              </a:tblGrid>
              <a:tr h="588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Tahoma"/>
                          <a:ea typeface="Calibri"/>
                          <a:cs typeface="Times New Roman"/>
                        </a:rPr>
                        <a:t>No.</a:t>
                      </a:r>
                      <a:endParaRPr lang="en-US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FFFFFF"/>
                          </a:solidFill>
                          <a:latin typeface="Tahoma"/>
                          <a:ea typeface="Calibri"/>
                          <a:cs typeface="Times New Roman"/>
                        </a:rPr>
                        <a:t>Tanggal</a:t>
                      </a:r>
                      <a:endParaRPr lang="en-US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FFFFFF"/>
                          </a:solidFill>
                          <a:latin typeface="Tahoma"/>
                          <a:ea typeface="Calibri"/>
                          <a:cs typeface="Times New Roman"/>
                        </a:rPr>
                        <a:t>Piagam</a:t>
                      </a: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FFFFFF"/>
                          </a:solidFill>
                          <a:latin typeface="Tahoma"/>
                          <a:ea typeface="Calibri"/>
                          <a:cs typeface="Times New Roman"/>
                        </a:rPr>
                        <a:t>Penghargaan</a:t>
                      </a: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Tahoma"/>
                          <a:ea typeface="Calibri"/>
                          <a:cs typeface="Times New Roman"/>
                        </a:rPr>
                        <a:t> Dari</a:t>
                      </a:r>
                      <a:endParaRPr lang="en-US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FFFFFF"/>
                          </a:solidFill>
                          <a:latin typeface="Tahoma"/>
                          <a:ea typeface="Calibri"/>
                          <a:cs typeface="Times New Roman"/>
                        </a:rPr>
                        <a:t>Keterangan</a:t>
                      </a:r>
                      <a:endParaRPr lang="en-US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FFFFFF"/>
                          </a:solidFill>
                          <a:latin typeface="Tahoma"/>
                          <a:ea typeface="Calibri"/>
                          <a:cs typeface="Times New Roman"/>
                        </a:rPr>
                        <a:t>Kejuaraan</a:t>
                      </a:r>
                      <a:endParaRPr lang="en-US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76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1.</a:t>
                      </a:r>
                      <a:endParaRPr lang="en-US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A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17-07-2007</a:t>
                      </a:r>
                      <a:endParaRPr lang="en-US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A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Pemerintah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Kota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Madiun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endParaRPr lang="en-US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A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Penilaian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Klasifikasi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Koperasi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endParaRPr lang="en-US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A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Kelas Baik B </a:t>
                      </a:r>
                      <a:endParaRPr lang="en-US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A5"/>
                    </a:solidFill>
                  </a:tcPr>
                </a:tc>
              </a:tr>
              <a:tr h="588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2.</a:t>
                      </a:r>
                      <a:endParaRPr lang="en-US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12-06-2008</a:t>
                      </a:r>
                      <a:endParaRPr lang="en-US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Tim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Penggerak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PKK Kota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Madiun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endParaRPr lang="en-US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Lomba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Koperasi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Wanita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Binaan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PKK Kota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Madiun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endParaRPr lang="en-US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Juara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II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Kelompok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A</a:t>
                      </a:r>
                      <a:endParaRPr lang="en-US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D"/>
                    </a:solidFill>
                  </a:tcPr>
                </a:tc>
              </a:tr>
              <a:tr h="1197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3.</a:t>
                      </a:r>
                      <a:endParaRPr lang="en-US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A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01-07-2010</a:t>
                      </a:r>
                      <a:endParaRPr lang="en-US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A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Dinas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Perindustrian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Perdagangan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Koperasi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Pariwisata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Kota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Madiun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endParaRPr lang="en-US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A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Lomba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Koperasi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Berprestasi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Koperasi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Award)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Kategori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Koperasi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Wanita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di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Kota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Madiun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endParaRPr lang="en-US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A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Juara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III</a:t>
                      </a:r>
                      <a:endParaRPr lang="en-US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A5"/>
                    </a:solidFill>
                  </a:tcPr>
                </a:tc>
              </a:tr>
              <a:tr h="588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4.</a:t>
                      </a:r>
                      <a:endParaRPr lang="en-US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11-05-2011</a:t>
                      </a:r>
                      <a:endParaRPr lang="en-US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Gubernur Jawa Timur (Tim Independen) </a:t>
                      </a:r>
                      <a:endParaRPr lang="en-US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Koperasi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Wanita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berkinerja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sangat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baik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 </a:t>
                      </a:r>
                      <a:endParaRPr lang="en-US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Juara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II</a:t>
                      </a:r>
                      <a:endParaRPr lang="en-US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D"/>
                    </a:solidFill>
                  </a:tcPr>
                </a:tc>
              </a:tr>
              <a:tr h="1197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5.</a:t>
                      </a:r>
                      <a:endParaRPr lang="en-US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A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05-10-2015</a:t>
                      </a:r>
                      <a:endParaRPr lang="en-US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A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Dinas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Perindustrian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Perdagangan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Koperasi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Pariwisata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Kota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Madiun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(Tim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Independen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) </a:t>
                      </a:r>
                      <a:endParaRPr lang="en-US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A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Pembinaan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Pengawasan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Penghargaan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Koperasi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Berprestasi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Katagori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Kelompok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Koperasi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Wanita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Kota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Madiun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endParaRPr lang="en-US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A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Juara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III</a:t>
                      </a:r>
                      <a:endParaRPr lang="en-US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A5"/>
                    </a:solidFill>
                  </a:tcPr>
                </a:tc>
              </a:tr>
              <a:tr h="544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6.</a:t>
                      </a:r>
                      <a:endParaRPr lang="en-US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18-11-2015</a:t>
                      </a:r>
                      <a:endParaRPr lang="en-US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Gubernur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Jawa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Timur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endParaRPr lang="en-US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Lomba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Koperasi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Berkinerja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Terbaik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endParaRPr lang="en-US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Juara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II Tingkat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Jawa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Timur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endParaRPr lang="en-US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ota MAdiu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Kota MAdiun" id="{46B23F67-DD90-4E2E-A442-A52CE7D2B00B}" vid="{EA02A385-ABA9-4C68-80E7-2E121D616FB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3078</TotalTime>
  <Words>1180</Words>
  <Application>Microsoft Office PowerPoint</Application>
  <PresentationFormat>On-screen Show (4:3)</PresentationFormat>
  <Paragraphs>325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1_Kota MAdiun</vt:lpstr>
      <vt:lpstr>1_Office Theme</vt:lpstr>
      <vt:lpstr>Slide 1</vt:lpstr>
      <vt:lpstr>Slide 2</vt:lpstr>
      <vt:lpstr>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BALAIKOTA MADIUN</dc:creator>
  <cp:lastModifiedBy>user</cp:lastModifiedBy>
  <cp:revision>330</cp:revision>
  <dcterms:created xsi:type="dcterms:W3CDTF">2016-10-10T06:19:29Z</dcterms:created>
  <dcterms:modified xsi:type="dcterms:W3CDTF">2018-03-23T23:29:46Z</dcterms:modified>
</cp:coreProperties>
</file>